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6" r:id="rId5"/>
    <p:sldId id="271" r:id="rId6"/>
    <p:sldId id="268" r:id="rId7"/>
    <p:sldId id="269" r:id="rId8"/>
    <p:sldId id="279" r:id="rId9"/>
    <p:sldId id="270" r:id="rId10"/>
    <p:sldId id="260" r:id="rId11"/>
    <p:sldId id="267" r:id="rId12"/>
    <p:sldId id="272" r:id="rId13"/>
    <p:sldId id="273" r:id="rId14"/>
    <p:sldId id="280" r:id="rId15"/>
    <p:sldId id="274" r:id="rId16"/>
    <p:sldId id="283" r:id="rId17"/>
    <p:sldId id="282" r:id="rId18"/>
    <p:sldId id="264" r:id="rId19"/>
    <p:sldId id="276" r:id="rId20"/>
    <p:sldId id="281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3E"/>
    <a:srgbClr val="00D200"/>
    <a:srgbClr val="00403F"/>
    <a:srgbClr val="002C9D"/>
    <a:srgbClr val="FFFFFF"/>
    <a:srgbClr val="6B0846"/>
    <a:srgbClr val="C74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6"/>
    <p:restoredTop sz="86788"/>
  </p:normalViewPr>
  <p:slideViewPr>
    <p:cSldViewPr snapToGrid="0" snapToObjects="1">
      <p:cViewPr varScale="1">
        <p:scale>
          <a:sx n="89" d="100"/>
          <a:sy n="89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5B49C-6F77-2B47-93A7-8669B9EE94F1}" type="datetimeFigureOut">
              <a:rPr kumimoji="1" lang="zh-CN" altLang="en-US" smtClean="0"/>
              <a:t>2023/9/26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62853-1337-0043-B57A-9A03B6002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27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924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先验知识，放入向量数据库。一个新问题，找到最近似的</a:t>
            </a:r>
            <a:r>
              <a:rPr kumimoji="1" lang="en-US" altLang="zh-CN" dirty="0"/>
              <a:t> N </a:t>
            </a:r>
            <a:r>
              <a:rPr kumimoji="1" lang="zh-CN" altLang="en-US" dirty="0"/>
              <a:t>个先验知识一起丢给右边，右边是</a:t>
            </a:r>
            <a:r>
              <a:rPr kumimoji="1" lang="en-US" altLang="zh-CN" dirty="0"/>
              <a:t> </a:t>
            </a:r>
            <a:r>
              <a:rPr kumimoji="1" lang="zh-CN" altLang="en-US" dirty="0"/>
              <a:t>利用 </a:t>
            </a:r>
            <a:r>
              <a:rPr kumimoji="1" lang="en-US" altLang="zh-CN" dirty="0"/>
              <a:t>k8s</a:t>
            </a:r>
            <a:r>
              <a:rPr kumimoji="1" lang="zh-CN" altLang="en-US" dirty="0"/>
              <a:t>领域的知识</a:t>
            </a:r>
            <a:r>
              <a:rPr kumimoji="1" lang="en-US" altLang="zh-CN" dirty="0"/>
              <a:t>fine-tune</a:t>
            </a:r>
            <a:r>
              <a:rPr kumimoji="1" lang="zh-CN" altLang="en-US" dirty="0"/>
              <a:t>过的、更懂 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LLM</a:t>
            </a:r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所以：为了得到更精确的答案，知识库</a:t>
            </a:r>
            <a:r>
              <a:rPr kumimoji="1" lang="en-US" altLang="zh-CN" dirty="0"/>
              <a:t> embedding </a:t>
            </a:r>
            <a:r>
              <a:rPr kumimoji="1" lang="zh-CN" altLang="en-US" dirty="0"/>
              <a:t>是常用的高性价比的方式。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41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容器平台，目的是用</a:t>
            </a:r>
            <a:r>
              <a:rPr kumimoji="1" lang="en-US" altLang="zh-CN" dirty="0"/>
              <a:t> UI </a:t>
            </a:r>
            <a:r>
              <a:rPr kumimoji="1" lang="zh-CN" altLang="en-US" dirty="0"/>
              <a:t>和流程标准化，降低</a:t>
            </a:r>
            <a:r>
              <a:rPr kumimoji="1" lang="en-US" altLang="zh-CN" dirty="0"/>
              <a:t>k8s</a:t>
            </a:r>
            <a:r>
              <a:rPr kumimoji="1" lang="zh-CN" altLang="en-US" dirty="0"/>
              <a:t>门槛。</a:t>
            </a:r>
            <a:r>
              <a:rPr kumimoji="1" lang="en-US" altLang="zh-CN" dirty="0"/>
              <a:t>【click】</a:t>
            </a:r>
          </a:p>
          <a:p>
            <a:r>
              <a:rPr kumimoji="1" lang="zh-CN" altLang="en-US" dirty="0"/>
              <a:t>我们再通过</a:t>
            </a:r>
            <a:r>
              <a:rPr kumimoji="1" lang="en-US" altLang="zh-CN" dirty="0"/>
              <a:t> </a:t>
            </a:r>
            <a:r>
              <a:rPr kumimoji="1" lang="zh-CN" altLang="en-US" dirty="0"/>
              <a:t>迭加</a:t>
            </a:r>
            <a:r>
              <a:rPr kumimoji="1" lang="en-US" altLang="zh-CN" dirty="0"/>
              <a:t> AI</a:t>
            </a:r>
            <a:r>
              <a:rPr kumimoji="1" lang="zh-CN" altLang="en-US" dirty="0"/>
              <a:t>，让便捷加倍。</a:t>
            </a:r>
            <a:endParaRPr kumimoji="1" lang="en-US" altLang="zh-CN" dirty="0"/>
          </a:p>
          <a:p>
            <a:r>
              <a:rPr kumimoji="1" lang="zh-CN" altLang="en-US" dirty="0"/>
              <a:t>如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，通过对话框的形式，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创建 </a:t>
            </a:r>
            <a:r>
              <a:rPr kumimoji="1" lang="en-US" altLang="zh-CN" dirty="0"/>
              <a:t>2048 </a:t>
            </a:r>
            <a:r>
              <a:rPr kumimoji="1" lang="zh-CN" altLang="en-US" dirty="0"/>
              <a:t>小游戏，但是发现没有成功启动，再让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辅助诊断，给些建议。接着同样是对话形式，修复这个应用里的错误的镜像。</a:t>
            </a:r>
            <a:endParaRPr kumimoji="1" lang="en-US" altLang="zh-CN" dirty="0"/>
          </a:p>
          <a:p>
            <a:r>
              <a:rPr kumimoji="1" lang="zh-CN" altLang="en-US" dirty="0"/>
              <a:t>这就是</a:t>
            </a:r>
            <a:r>
              <a:rPr kumimoji="1" lang="en-US" altLang="zh-CN" dirty="0"/>
              <a:t>AI+</a:t>
            </a:r>
            <a:r>
              <a:rPr kumimoji="1" lang="zh-CN" altLang="en-US" dirty="0"/>
              <a:t>平台工程结合的例子。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2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第三个排障，就介绍一个很受欢迎的</a:t>
            </a:r>
            <a:r>
              <a:rPr lang="zh-CN" altLang="en-US" b="1" i="0" dirty="0">
                <a:solidFill>
                  <a:srgbClr val="131313"/>
                </a:solidFill>
                <a:effectLst/>
                <a:latin typeface="neuton"/>
              </a:rPr>
              <a:t>自动化巡检</a:t>
            </a:r>
            <a:r>
              <a:rPr lang="en-US" altLang="zh-CN" b="1" i="0" dirty="0">
                <a:solidFill>
                  <a:srgbClr val="131313"/>
                </a:solidFill>
                <a:effectLst/>
                <a:latin typeface="neuton"/>
              </a:rPr>
              <a:t>+</a:t>
            </a:r>
            <a:r>
              <a:rPr lang="zh-CN" altLang="en-US" b="1" i="0" dirty="0">
                <a:solidFill>
                  <a:srgbClr val="131313"/>
                </a:solidFill>
                <a:effectLst/>
                <a:latin typeface="neuton"/>
              </a:rPr>
              <a:t>诊断工具 </a:t>
            </a:r>
            <a:r>
              <a:rPr kumimoji="1" lang="en-US" altLang="zh-CN" dirty="0"/>
              <a:t>k8sGPT </a:t>
            </a:r>
            <a:r>
              <a:rPr kumimoji="1" lang="en-US" altLang="zh-CN" b="1" i="0" dirty="0">
                <a:solidFill>
                  <a:srgbClr val="131313"/>
                </a:solidFill>
                <a:effectLst/>
                <a:latin typeface="neuton"/>
              </a:rPr>
              <a:t>,</a:t>
            </a:r>
            <a:r>
              <a:rPr kumimoji="1" lang="zh-CN" altLang="en-US" b="1" i="0" dirty="0">
                <a:solidFill>
                  <a:srgbClr val="131313"/>
                </a:solidFill>
                <a:effectLst/>
                <a:latin typeface="neuton"/>
              </a:rPr>
              <a:t>一方面，通过</a:t>
            </a:r>
            <a:r>
              <a:rPr kumimoji="1" lang="en-US" altLang="zh-CN" b="1" i="0" dirty="0">
                <a:solidFill>
                  <a:srgbClr val="131313"/>
                </a:solidFill>
                <a:effectLst/>
                <a:latin typeface="neuton"/>
              </a:rPr>
              <a:t> go </a:t>
            </a:r>
            <a:r>
              <a:rPr kumimoji="1" lang="zh-CN" altLang="en-US" b="1" i="0" dirty="0">
                <a:solidFill>
                  <a:srgbClr val="131313"/>
                </a:solidFill>
                <a:effectLst/>
                <a:latin typeface="neuton"/>
              </a:rPr>
              <a:t>代码分析各种资源，实现诊断逻辑。另一方面，对初筛出来的问题和错误信息，发给大模型，去做</a:t>
            </a:r>
            <a:r>
              <a:rPr kumimoji="1" lang="en-US" altLang="zh-CN" b="1" i="0" dirty="0">
                <a:solidFill>
                  <a:srgbClr val="131313"/>
                </a:solidFill>
                <a:effectLst/>
                <a:latin typeface="neuton"/>
              </a:rPr>
              <a:t>explain</a:t>
            </a:r>
            <a:r>
              <a:rPr kumimoji="1" lang="zh-CN" altLang="en-US" b="1" i="0" dirty="0">
                <a:solidFill>
                  <a:srgbClr val="131313"/>
                </a:solidFill>
                <a:effectLst/>
                <a:latin typeface="neuton"/>
              </a:rPr>
              <a:t>解释和解决。</a:t>
            </a:r>
            <a:endParaRPr lang="zh-CN" altLang="en-US" b="1" i="0" dirty="0">
              <a:solidFill>
                <a:srgbClr val="131313"/>
              </a:solidFill>
              <a:effectLst/>
              <a:latin typeface="neuto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91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来看</a:t>
            </a:r>
            <a:r>
              <a:rPr kumimoji="1" lang="en-US" altLang="zh-CN" dirty="0"/>
              <a:t> demo</a:t>
            </a:r>
            <a:r>
              <a:rPr kumimoji="1" lang="zh-CN" altLang="en-US" dirty="0"/>
              <a:t>，可见 有一些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没启动。执行</a:t>
            </a:r>
            <a:r>
              <a:rPr kumimoji="1" lang="en-US" altLang="zh-CN" dirty="0"/>
              <a:t>K8sgpt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analyze,</a:t>
            </a:r>
            <a:r>
              <a:rPr kumimoji="1" lang="zh-CN" altLang="en-US" dirty="0"/>
              <a:t> 发现了多个问题，还有一些比较隐蔽的问题，比如</a:t>
            </a:r>
            <a:r>
              <a:rPr kumimoji="1" lang="en-US" altLang="zh-CN" dirty="0"/>
              <a:t> service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 ep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sts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headerless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svc </a:t>
            </a:r>
            <a:r>
              <a:rPr kumimoji="1" lang="zh-CN" altLang="en-US" dirty="0"/>
              <a:t>不存在。 加上</a:t>
            </a:r>
            <a:r>
              <a:rPr kumimoji="1" lang="en-US" altLang="zh-CN" dirty="0"/>
              <a:t>—explain</a:t>
            </a:r>
            <a:r>
              <a:rPr kumimoji="1" lang="zh-CN" altLang="en-US" dirty="0"/>
              <a:t>，让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去解释解决这个问题。可以看到 </a:t>
            </a:r>
            <a:r>
              <a:rPr kumimoji="1" lang="en-US" altLang="zh-CN" dirty="0"/>
              <a:t>1234 </a:t>
            </a:r>
            <a:r>
              <a:rPr kumimoji="1" lang="zh-CN" altLang="en-US" dirty="0"/>
              <a:t>头头是道的分析。还可以切换语言，给出中文的分析结论。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42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K8sgpt </a:t>
            </a:r>
            <a:r>
              <a:rPr kumimoji="1" lang="zh-CN" altLang="en-US" dirty="0"/>
              <a:t>还有</a:t>
            </a:r>
            <a:r>
              <a:rPr kumimoji="1" lang="en-US" altLang="zh-CN" dirty="0"/>
              <a:t> operator</a:t>
            </a:r>
            <a:r>
              <a:rPr kumimoji="1" lang="zh-CN" altLang="en-US" dirty="0"/>
              <a:t>，能常驻和定时执行，并有</a:t>
            </a:r>
            <a:r>
              <a:rPr kumimoji="1" lang="en-US" altLang="zh-CN" dirty="0" err="1"/>
              <a:t>grafana</a:t>
            </a:r>
            <a:r>
              <a:rPr kumimoji="1" lang="zh-CN" altLang="en-US" dirty="0"/>
              <a:t>面板可以全面的</a:t>
            </a:r>
            <a:r>
              <a:rPr kumimoji="1" lang="en-US" altLang="zh-CN" dirty="0"/>
              <a:t>  oversee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985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如果我们不想用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en-US" altLang="zh-CN" dirty="0"/>
              <a:t> 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希望自己</a:t>
            </a:r>
            <a:r>
              <a:rPr kumimoji="1" lang="en-US" altLang="zh-CN" dirty="0"/>
              <a:t> host </a:t>
            </a:r>
            <a:r>
              <a:rPr kumimoji="1" lang="zh-CN" altLang="en-US" dirty="0"/>
              <a:t>本地的大模型， 这边用 </a:t>
            </a:r>
            <a:r>
              <a:rPr kumimoji="1" lang="en-US" altLang="zh-CN" dirty="0"/>
              <a:t>2 </a:t>
            </a:r>
            <a:r>
              <a:rPr kumimoji="1" lang="zh-CN" altLang="en-US" dirty="0"/>
              <a:t>个比较流行的开源项目为例。</a:t>
            </a:r>
            <a:endParaRPr kumimoji="1" lang="en-US" altLang="zh-CN" dirty="0"/>
          </a:p>
          <a:p>
            <a:r>
              <a:rPr kumimoji="1" lang="zh-CN" altLang="en-US" dirty="0"/>
              <a:t>往北可以暴露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en-US" altLang="zh-CN" dirty="0"/>
              <a:t> </a:t>
            </a:r>
            <a:r>
              <a:rPr kumimoji="1" lang="zh-CN" altLang="en-US" dirty="0"/>
              <a:t>格式的</a:t>
            </a:r>
            <a:r>
              <a:rPr kumimoji="1" lang="en-US" altLang="zh-CN" dirty="0"/>
              <a:t> API</a:t>
            </a:r>
            <a:r>
              <a:rPr kumimoji="1" lang="zh-CN" altLang="en-US" dirty="0"/>
              <a:t>，往南底下也支持各种不同的模型可以随意切换。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256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用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vLLM</a:t>
            </a:r>
            <a:r>
              <a:rPr kumimoji="1" lang="en-US" altLang="zh-CN" dirty="0"/>
              <a:t> </a:t>
            </a:r>
            <a:r>
              <a:rPr kumimoji="1" lang="zh-CN" altLang="en-US" dirty="0"/>
              <a:t>做</a:t>
            </a:r>
            <a:r>
              <a:rPr kumimoji="1" lang="en-US" altLang="zh-CN" dirty="0"/>
              <a:t> demo</a:t>
            </a:r>
            <a:r>
              <a:rPr kumimoji="1" lang="zh-CN" altLang="en-US" dirty="0"/>
              <a:t>， 可以看到启动参数，暴露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，指定一个模型，跑起来，</a:t>
            </a:r>
            <a:r>
              <a:rPr kumimoji="1" lang="en-US" altLang="zh-CN" dirty="0"/>
              <a:t>listen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8000 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663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然后用 </a:t>
            </a:r>
            <a:r>
              <a:rPr kumimoji="1" lang="en-US" altLang="zh-CN" dirty="0"/>
              <a:t>k8sgpt</a:t>
            </a:r>
            <a:r>
              <a:rPr kumimoji="1" lang="zh-CN" altLang="en-US" dirty="0"/>
              <a:t>， 去对接这个本地模型。可以看到本地的模型，也对 </a:t>
            </a:r>
            <a:r>
              <a:rPr kumimoji="1" lang="en-US" altLang="zh-CN" dirty="0"/>
              <a:t>k8sgpt </a:t>
            </a:r>
            <a:r>
              <a:rPr kumimoji="1" lang="zh-CN" altLang="en-US" dirty="0"/>
              <a:t>诊断的问题做了相应的分析。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607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但是上面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只能猜测原因，却无法验证和深入。</a:t>
            </a:r>
            <a:endParaRPr kumimoji="1" lang="en-US" altLang="zh-CN" dirty="0"/>
          </a:p>
          <a:p>
            <a:r>
              <a:rPr kumimoji="1" lang="zh-CN" altLang="en-US" dirty="0"/>
              <a:t>比如一个稍微复杂的问题，</a:t>
            </a:r>
            <a:r>
              <a:rPr kumimoji="1" lang="en-US" altLang="zh-CN" dirty="0"/>
              <a:t> </a:t>
            </a:r>
            <a:r>
              <a:rPr kumimoji="1" lang="zh-CN" altLang="en-US" dirty="0"/>
              <a:t>比如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起不来因为挂的</a:t>
            </a:r>
            <a:r>
              <a:rPr kumimoji="1" lang="en-US" altLang="zh-CN" dirty="0"/>
              <a:t> PVC</a:t>
            </a:r>
            <a:r>
              <a:rPr kumimoji="1" lang="zh-CN" altLang="en-US" dirty="0"/>
              <a:t>是 </a:t>
            </a:r>
            <a:r>
              <a:rPr kumimoji="1" lang="en-US" altLang="zh-CN" dirty="0"/>
              <a:t>pending</a:t>
            </a:r>
            <a:r>
              <a:rPr kumimoji="1" lang="zh-CN" altLang="en-US" dirty="0"/>
              <a:t>， 根因是</a:t>
            </a:r>
            <a:r>
              <a:rPr kumimoji="1" lang="en-US" altLang="zh-CN" dirty="0"/>
              <a:t>PVC </a:t>
            </a:r>
            <a:r>
              <a:rPr kumimoji="1" lang="zh-CN" altLang="en-US" dirty="0"/>
              <a:t>用的</a:t>
            </a:r>
            <a:r>
              <a:rPr kumimoji="1" lang="en-US" altLang="zh-CN" dirty="0"/>
              <a:t>SC </a:t>
            </a:r>
            <a:r>
              <a:rPr kumimoji="1" lang="zh-CN" altLang="en-US" dirty="0"/>
              <a:t>写错了。涉及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个资源。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这种问题，肯定不是一次</a:t>
            </a:r>
            <a:r>
              <a:rPr kumimoji="1" lang="en-US" altLang="zh-CN" dirty="0"/>
              <a:t>AI </a:t>
            </a:r>
            <a:r>
              <a:rPr kumimoji="1" lang="zh-CN" altLang="en-US" dirty="0"/>
              <a:t>对话 能找到根因的。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171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这就引入了</a:t>
            </a:r>
            <a:r>
              <a:rPr kumimoji="1" lang="en-US" altLang="zh-CN" dirty="0"/>
              <a:t> Agent </a:t>
            </a:r>
            <a:r>
              <a:rPr kumimoji="1" lang="zh-CN" altLang="en-US" dirty="0"/>
              <a:t>的理念。 不单单是对话</a:t>
            </a:r>
            <a:r>
              <a:rPr kumimoji="1" lang="en-US" altLang="zh-CN" dirty="0"/>
              <a:t>【</a:t>
            </a:r>
            <a:r>
              <a:rPr kumimoji="1" lang="zh-CN" altLang="en-US" dirty="0"/>
              <a:t>空谈</a:t>
            </a:r>
            <a:r>
              <a:rPr kumimoji="1" lang="en-US" altLang="zh-CN" dirty="0"/>
              <a:t>】</a:t>
            </a:r>
            <a:r>
              <a:rPr kumimoji="1" lang="zh-CN" altLang="en-US" dirty="0"/>
              <a:t>，借助不同的</a:t>
            </a:r>
            <a:r>
              <a:rPr kumimoji="1" lang="en-US" altLang="zh-CN" dirty="0"/>
              <a:t> plugin</a:t>
            </a:r>
            <a:r>
              <a:rPr kumimoji="1" lang="zh-CN" altLang="en-US" dirty="0"/>
              <a:t>，真正去执行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动作</a:t>
            </a:r>
            <a:r>
              <a:rPr kumimoji="1" lang="en-US" altLang="zh-CN" dirty="0"/>
              <a:t>】</a:t>
            </a:r>
            <a:r>
              <a:rPr kumimoji="1" lang="zh-CN" altLang="en-US" dirty="0"/>
              <a:t>，拿到结果之后，再次让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去做下一步的推导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94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赋能的</a:t>
            </a:r>
            <a:r>
              <a:rPr kumimoji="1" lang="en-US" altLang="zh-CN" dirty="0"/>
              <a:t>k8s</a:t>
            </a:r>
            <a:r>
              <a:rPr kumimoji="1" lang="zh-CN" altLang="en-US" dirty="0"/>
              <a:t>运维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696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这里拿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AutoGPT</a:t>
            </a:r>
            <a:r>
              <a:rPr kumimoji="1" lang="en-US" altLang="zh-CN" dirty="0"/>
              <a:t> </a:t>
            </a:r>
            <a:r>
              <a:rPr kumimoji="1" lang="zh-CN" altLang="en-US" dirty="0"/>
              <a:t>为代表来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。</a:t>
            </a:r>
            <a:r>
              <a:rPr kumimoji="1" lang="en-US" altLang="zh-CN" dirty="0"/>
              <a:t>【click】</a:t>
            </a:r>
          </a:p>
          <a:p>
            <a:r>
              <a:rPr kumimoji="1" lang="zh-CN" altLang="en-US" dirty="0"/>
              <a:t>给它设定一个目标，去找</a:t>
            </a:r>
            <a:r>
              <a:rPr kumimoji="1" lang="en-US" altLang="zh-CN" dirty="0"/>
              <a:t> pod pending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root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cause.</a:t>
            </a:r>
          </a:p>
          <a:p>
            <a:r>
              <a:rPr kumimoji="1" lang="zh-CN" altLang="en-US" dirty="0"/>
              <a:t>第一步，它建议我</a:t>
            </a:r>
            <a:r>
              <a:rPr kumimoji="1" lang="en-US" altLang="zh-CN" dirty="0"/>
              <a:t> 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，并真的执行了。 </a:t>
            </a:r>
            <a:endParaRPr kumimoji="1" lang="en-US" altLang="zh-CN" dirty="0"/>
          </a:p>
          <a:p>
            <a:r>
              <a:rPr kumimoji="1" lang="zh-CN" altLang="en-US" dirty="0"/>
              <a:t>它看到</a:t>
            </a:r>
            <a:r>
              <a:rPr kumimoji="1" lang="en-US" altLang="zh-CN" dirty="0"/>
              <a:t> unbound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PVC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event</a:t>
            </a:r>
            <a:r>
              <a:rPr kumimoji="1" lang="zh-CN" altLang="en-US" dirty="0"/>
              <a:t>，接着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给出去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pvc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的第二步动作。</a:t>
            </a:r>
            <a:endParaRPr kumimoji="1" lang="en-US" altLang="zh-CN" dirty="0"/>
          </a:p>
          <a:p>
            <a:r>
              <a:rPr kumimoji="1" lang="zh-CN" altLang="en-US" dirty="0"/>
              <a:t>看到</a:t>
            </a:r>
            <a:r>
              <a:rPr kumimoji="1" lang="en-US" altLang="zh-CN" dirty="0"/>
              <a:t> PVC Pending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又去</a:t>
            </a:r>
            <a:r>
              <a:rPr kumimoji="1" lang="en-US" altLang="zh-CN" dirty="0"/>
              <a:t> 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PVC</a:t>
            </a:r>
            <a:r>
              <a:rPr kumimoji="1" lang="zh-CN" altLang="en-US" dirty="0"/>
              <a:t>， 最后发现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StorageClass</a:t>
            </a:r>
            <a:r>
              <a:rPr kumimoji="1" lang="en-US" altLang="zh-CN" dirty="0"/>
              <a:t> </a:t>
            </a:r>
            <a:r>
              <a:rPr kumimoji="1" lang="zh-CN" altLang="en-US" dirty="0"/>
              <a:t>不存在，第四步去创建这个</a:t>
            </a:r>
            <a:r>
              <a:rPr kumimoji="1" lang="en-US" altLang="zh-CN" dirty="0"/>
              <a:t> SC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pending</a:t>
            </a:r>
            <a:r>
              <a:rPr kumimoji="1" lang="zh-CN" altLang="en-US" dirty="0"/>
              <a:t>的原因无数，大模型不可能一次就猜对。但通过实际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，简单一小步一小步迭代，逐渐深入，就坐到。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915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最后是几个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k8s </a:t>
            </a:r>
            <a:r>
              <a:rPr kumimoji="1" lang="zh-CN" altLang="en-US" dirty="0"/>
              <a:t>运维相关的开源项目，以及</a:t>
            </a:r>
            <a:r>
              <a:rPr kumimoji="1" lang="en-US" altLang="zh-CN" dirty="0"/>
              <a:t>demo </a:t>
            </a:r>
            <a:r>
              <a:rPr kumimoji="1" lang="zh-CN" altLang="en-US" dirty="0"/>
              <a:t>提到的开源项目。 分享给大家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That's all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咱们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SRE</a:t>
            </a:r>
            <a:r>
              <a:rPr kumimoji="1" lang="zh-CN" altLang="en-US" dirty="0"/>
              <a:t>，日常基本在做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件事，要么是各种资源的创建（比如应用），要么是日常巡检的运维动作，要么是对问题的诊断和排查。</a:t>
            </a:r>
            <a:endParaRPr kumimoji="1" lang="en-US" altLang="zh-CN" dirty="0"/>
          </a:p>
          <a:p>
            <a:r>
              <a:rPr kumimoji="1" lang="zh-CN" altLang="en-US" dirty="0"/>
              <a:t>那大模型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AIGC</a:t>
            </a:r>
            <a:r>
              <a:rPr kumimoji="1" lang="zh-CN" altLang="en-US" dirty="0"/>
              <a:t> 对这三件事能有什么帮助呢？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06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先说 资源创建，连咱们作为资深</a:t>
            </a:r>
            <a:r>
              <a:rPr kumimoji="1" lang="en-US" altLang="zh-CN" dirty="0"/>
              <a:t>YAML</a:t>
            </a:r>
            <a:r>
              <a:rPr kumimoji="1" lang="zh-CN" altLang="en-US" dirty="0"/>
              <a:t>工程师，也经常记不住语法。</a:t>
            </a:r>
            <a:endParaRPr kumimoji="1" lang="en-US" altLang="zh-CN" dirty="0"/>
          </a:p>
          <a:p>
            <a:r>
              <a:rPr kumimoji="1" lang="zh-CN" altLang="en-US" dirty="0"/>
              <a:t>下面考考大家。创建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，限制资源，密码挂载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PVC=1G</a:t>
            </a:r>
            <a:r>
              <a:rPr kumimoji="1" lang="zh-CN" altLang="en-US" dirty="0"/>
              <a:t>，还要有个</a:t>
            </a:r>
            <a:r>
              <a:rPr kumimoji="1" lang="en-US" altLang="zh-CN" dirty="0"/>
              <a:t>ready</a:t>
            </a:r>
            <a:r>
              <a:rPr kumimoji="1" lang="zh-CN" altLang="en-US" dirty="0"/>
              <a:t>探针。。 能完整盲打下来的同学，非常不容易啊。</a:t>
            </a:r>
            <a:endParaRPr kumimoji="1" lang="en-US" altLang="zh-CN" dirty="0"/>
          </a:p>
          <a:p>
            <a:r>
              <a:rPr kumimoji="1" lang="zh-CN" altLang="en-US" dirty="0"/>
              <a:t>把这个从自然语言翻译为 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的工作交给</a:t>
            </a:r>
            <a:r>
              <a:rPr kumimoji="1" lang="en-US" altLang="zh-CN" dirty="0"/>
              <a:t>AI</a:t>
            </a:r>
            <a:r>
              <a:rPr kumimoji="1" lang="zh-CN" altLang="en-US" dirty="0"/>
              <a:t>，用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-AI</a:t>
            </a:r>
            <a:r>
              <a:rPr kumimoji="1" lang="zh-CN" altLang="en-US" dirty="0"/>
              <a:t>这个开源工具，来看看效果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70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左边是英文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，右边是中文。把我们刚才的题目，用对话形式作为输入，大模型思考片刻，给出了完整的</a:t>
            </a:r>
            <a:r>
              <a:rPr kumimoji="1" lang="en-US" altLang="zh-CN" dirty="0"/>
              <a:t>YAML</a:t>
            </a:r>
            <a:r>
              <a:rPr kumimoji="1" lang="zh-CN" altLang="en-US" dirty="0"/>
              <a:t>。 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sts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3306</a:t>
            </a:r>
            <a:r>
              <a:rPr kumimoji="1" lang="zh-CN" altLang="en-US" dirty="0"/>
              <a:t>端口的探活，很完整。实际</a:t>
            </a:r>
            <a:r>
              <a:rPr kumimoji="1" lang="en-US" altLang="zh-CN" dirty="0"/>
              <a:t>apply</a:t>
            </a:r>
            <a:r>
              <a:rPr kumimoji="1" lang="zh-CN" altLang="en-US" dirty="0"/>
              <a:t>下去，也确实</a:t>
            </a:r>
            <a:r>
              <a:rPr kumimoji="1" lang="en-US" altLang="zh-CN" dirty="0"/>
              <a:t>Running</a:t>
            </a:r>
            <a:r>
              <a:rPr kumimoji="1" lang="zh-CN" altLang="en-US" dirty="0"/>
              <a:t>了。大大降低了负担。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932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能写</a:t>
            </a:r>
            <a:r>
              <a:rPr kumimoji="1" lang="en-US" altLang="zh-CN" dirty="0" err="1"/>
              <a:t>yaml</a:t>
            </a:r>
            <a:r>
              <a:rPr kumimoji="1" lang="zh-CN" altLang="en-US" dirty="0"/>
              <a:t>，那又如何帮助日常运维巡检动作？</a:t>
            </a:r>
            <a:endParaRPr kumimoji="1" lang="en-US" altLang="zh-CN" dirty="0"/>
          </a:p>
          <a:p>
            <a:r>
              <a:rPr kumimoji="1" lang="zh-CN" altLang="en-US" dirty="0"/>
              <a:t>再考考大家：找出日志末尾 包括</a:t>
            </a:r>
            <a:r>
              <a:rPr kumimoji="1" lang="en-US" altLang="zh-CN" dirty="0"/>
              <a:t> error </a:t>
            </a:r>
            <a:r>
              <a:rPr kumimoji="1" lang="zh-CN" altLang="en-US" dirty="0"/>
              <a:t>关键字的</a:t>
            </a:r>
            <a:r>
              <a:rPr kumimoji="1" lang="en-US" altLang="zh-CN" dirty="0"/>
              <a:t> pod</a:t>
            </a:r>
            <a:r>
              <a:rPr kumimoji="1" lang="zh-CN" altLang="en-US" dirty="0"/>
              <a:t>你回怎么做（</a:t>
            </a:r>
            <a:r>
              <a:rPr kumimoji="1" lang="en-US" altLang="zh-CN" dirty="0"/>
              <a:t>wave~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这次我们来写一个</a:t>
            </a:r>
            <a:r>
              <a:rPr kumimoji="1" lang="en-US" altLang="zh-CN" dirty="0"/>
              <a:t>10</a:t>
            </a:r>
            <a:r>
              <a:rPr kumimoji="1" lang="zh-CN" altLang="en-US" dirty="0"/>
              <a:t>行不到的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来实现 </a:t>
            </a:r>
            <a:r>
              <a:rPr kumimoji="1" lang="en-US" altLang="zh-CN" dirty="0"/>
              <a:t>【</a:t>
            </a:r>
            <a:r>
              <a:rPr kumimoji="1" lang="zh-CN" altLang="en-US" dirty="0"/>
              <a:t> 魔法</a:t>
            </a:r>
            <a:r>
              <a:rPr kumimoji="1" lang="en-US" altLang="zh-CN" dirty="0"/>
              <a:t>】</a:t>
            </a:r>
            <a:r>
              <a:rPr kumimoji="1" lang="zh-CN" altLang="en-US" dirty="0"/>
              <a:t> 。</a:t>
            </a:r>
            <a:endParaRPr kumimoji="1" lang="en-US" altLang="zh-CN" dirty="0"/>
          </a:p>
          <a:p>
            <a:r>
              <a:rPr kumimoji="1" lang="zh-CN" altLang="en-US" dirty="0"/>
              <a:t> 最关键是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提示词，让</a:t>
            </a:r>
            <a:r>
              <a:rPr kumimoji="1" lang="en-US" altLang="zh-CN" dirty="0"/>
              <a:t>LLM</a:t>
            </a:r>
            <a:r>
              <a:rPr kumimoji="1" lang="zh-CN" altLang="en-US" dirty="0"/>
              <a:t>认为自己是一个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生成器，帮我产生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脚本。然后执行。</a:t>
            </a:r>
            <a:endParaRPr kumimoji="1" lang="en-US" altLang="zh-CN" dirty="0"/>
          </a:p>
          <a:p>
            <a:r>
              <a:rPr kumimoji="1" lang="zh-CN" altLang="en-US" dirty="0"/>
              <a:t>这段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也是精心设计过的。所以</a:t>
            </a:r>
            <a:r>
              <a:rPr kumimoji="1" lang="en-US" altLang="zh-CN" dirty="0"/>
              <a:t>AI</a:t>
            </a:r>
            <a:r>
              <a:rPr kumimoji="1" lang="zh-CN" altLang="en-US" dirty="0"/>
              <a:t>时代，很多魔法来自</a:t>
            </a:r>
            <a:r>
              <a:rPr kumimoji="1" lang="en-US" altLang="zh-CN" dirty="0" err="1"/>
              <a:t>Prmopt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Eng</a:t>
            </a:r>
            <a:r>
              <a:rPr kumimoji="1" lang="zh-CN" altLang="en-US" dirty="0"/>
              <a:t>啊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52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让我们来看看效果，把这个简单的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代码跑起来，还是刚才的问题，找出日志末尾有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AI</a:t>
            </a:r>
            <a:r>
              <a:rPr kumimoji="1" lang="zh-CN" altLang="en-US" dirty="0"/>
              <a:t>给出一行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脚本并自动执行，果然找到那几个符合筛选条件</a:t>
            </a:r>
            <a:r>
              <a:rPr kumimoji="1" lang="en-US" altLang="zh-CN" dirty="0"/>
              <a:t>pod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90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但是大模型会有幻觉，有时 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会睁眼说瞎话： 给出这答案。</a:t>
            </a:r>
            <a:endParaRPr kumimoji="1" lang="en-US" altLang="zh-CN" dirty="0"/>
          </a:p>
          <a:p>
            <a:r>
              <a:rPr kumimoji="1" lang="zh-CN" altLang="en-US" dirty="0"/>
              <a:t>但是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—grep</a:t>
            </a:r>
            <a:r>
              <a:rPr kumimoji="1" lang="zh-CN" altLang="en-US" dirty="0"/>
              <a:t>的参数。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735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为避免幻觉产生。加入先验知识。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于是，我们在刚才</a:t>
            </a:r>
            <a:r>
              <a:rPr kumimoji="1" lang="en-US" altLang="zh-CN" dirty="0"/>
              <a:t>10</a:t>
            </a:r>
            <a:r>
              <a:rPr kumimoji="1" lang="zh-CN" altLang="en-US" dirty="0"/>
              <a:t>行的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代码里，给</a:t>
            </a:r>
            <a:r>
              <a:rPr kumimoji="1" lang="en-US" altLang="zh-CN" dirty="0"/>
              <a:t>AI</a:t>
            </a:r>
            <a:r>
              <a:rPr kumimoji="1" lang="zh-CN" altLang="en-US" dirty="0"/>
              <a:t>一些参考样例。有正面的例子，也有负面的。比如我告诉它，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—grep</a:t>
            </a:r>
            <a:r>
              <a:rPr kumimoji="1" lang="zh-CN" altLang="en-US" dirty="0"/>
              <a:t>这个参数。</a:t>
            </a:r>
            <a:endParaRPr kumimoji="1" lang="en-US" altLang="zh-CN" dirty="0"/>
          </a:p>
          <a:p>
            <a:r>
              <a:rPr kumimoji="1" lang="zh-CN" altLang="en-US" dirty="0"/>
              <a:t>当这种参考信息越来越多，放代码里就不现实，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也装不下。这时候就需要一个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62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nificant-Gravitas/Auto-GPT" TargetMode="External"/><Relationship Id="rId3" Type="http://schemas.openxmlformats.org/officeDocument/2006/relationships/hyperlink" Target="https://github.com/k8sgpt-ai/k8sgpt" TargetMode="External"/><Relationship Id="rId7" Type="http://schemas.openxmlformats.org/officeDocument/2006/relationships/hyperlink" Target="https://github.com/abhishek-ch/Kubectl-GP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night42/kopilot" TargetMode="External"/><Relationship Id="rId5" Type="http://schemas.openxmlformats.org/officeDocument/2006/relationships/hyperlink" Target="https://github.com/sozercan/kubectl-ai" TargetMode="External"/><Relationship Id="rId4" Type="http://schemas.openxmlformats.org/officeDocument/2006/relationships/hyperlink" Target="https://github.com/feiskyer/kube-copilot" TargetMode="External"/><Relationship Id="rId9" Type="http://schemas.openxmlformats.org/officeDocument/2006/relationships/hyperlink" Target="https://docs.daocloud.io/d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sozercan/kubectl-a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89DD88-6769-7F6C-F99D-F15FCA2FA53C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More Accurate ?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– Embedding</a:t>
            </a:r>
            <a:endParaRPr lang="en-US" sz="4000" b="1" dirty="0">
              <a:solidFill>
                <a:schemeClr val="bg1">
                  <a:lumMod val="8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23DDDAC-6C97-C0DD-8138-DEA8FE578DB9}"/>
              </a:ext>
            </a:extLst>
          </p:cNvPr>
          <p:cNvSpPr/>
          <p:nvPr/>
        </p:nvSpPr>
        <p:spPr>
          <a:xfrm>
            <a:off x="1057115" y="1784814"/>
            <a:ext cx="2250040" cy="565078"/>
          </a:xfrm>
          <a:prstGeom prst="roundRect">
            <a:avLst/>
          </a:prstGeom>
          <a:solidFill>
            <a:srgbClr val="0040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Question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/Symptom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0213264-9756-7E37-996A-E5019EF692A4}"/>
              </a:ext>
            </a:extLst>
          </p:cNvPr>
          <p:cNvSpPr/>
          <p:nvPr/>
        </p:nvSpPr>
        <p:spPr>
          <a:xfrm>
            <a:off x="4203185" y="3088138"/>
            <a:ext cx="1632503" cy="530611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Vector  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8F9AF7-0569-A658-F063-3251956AAAB2}"/>
              </a:ext>
            </a:extLst>
          </p:cNvPr>
          <p:cNvSpPr txBox="1"/>
          <p:nvPr/>
        </p:nvSpPr>
        <p:spPr>
          <a:xfrm>
            <a:off x="4352551" y="1784814"/>
            <a:ext cx="201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02124"/>
                </a:solidFill>
                <a:effectLst/>
                <a:latin typeface="Google Sans"/>
              </a:rPr>
              <a:t>prior knowledge</a:t>
            </a:r>
            <a:endParaRPr lang="zh-CN" altLang="en-US" sz="1200" dirty="0"/>
          </a:p>
        </p:txBody>
      </p:sp>
      <p:pic>
        <p:nvPicPr>
          <p:cNvPr id="1026" name="Picture 2" descr="Free Opened Book SVG, PNG Icon, Symbol. Download Image.">
            <a:extLst>
              <a:ext uri="{FF2B5EF4-FFF2-40B4-BE49-F238E27FC236}">
                <a16:creationId xmlns:a16="http://schemas.microsoft.com/office/drawing/2014/main" id="{A0756331-B38B-7A79-9C32-CAB3A178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541" y="933395"/>
            <a:ext cx="963797" cy="9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A99A05D-3C88-627E-4CF0-064ACB16B7BA}"/>
              </a:ext>
            </a:extLst>
          </p:cNvPr>
          <p:cNvCxnSpPr/>
          <p:nvPr/>
        </p:nvCxnSpPr>
        <p:spPr>
          <a:xfrm>
            <a:off x="4940981" y="2206054"/>
            <a:ext cx="0" cy="737171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06480B3-D45D-7583-3DBD-56C7506B6209}"/>
              </a:ext>
            </a:extLst>
          </p:cNvPr>
          <p:cNvSpPr txBox="1"/>
          <p:nvPr/>
        </p:nvSpPr>
        <p:spPr>
          <a:xfrm>
            <a:off x="4970520" y="239026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AD31715-6BAD-78C7-79CC-05B8AAE6763B}"/>
              </a:ext>
            </a:extLst>
          </p:cNvPr>
          <p:cNvSpPr/>
          <p:nvPr/>
        </p:nvSpPr>
        <p:spPr>
          <a:xfrm>
            <a:off x="1939716" y="4141534"/>
            <a:ext cx="484838" cy="48483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FDEA16EE-1C34-9305-0656-FEFC31FBBA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7308" y="1902481"/>
            <a:ext cx="829382" cy="1864138"/>
          </a:xfrm>
          <a:prstGeom prst="bentConnector2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429F946D-B9D5-98D1-4DA8-4F9AE25044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66868" y="3448358"/>
            <a:ext cx="1694671" cy="716445"/>
          </a:xfrm>
          <a:prstGeom prst="bentConnector2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6AA99A-B920-5963-9BE8-A5A616BC23B7}"/>
              </a:ext>
            </a:extLst>
          </p:cNvPr>
          <p:cNvSpPr txBox="1"/>
          <p:nvPr/>
        </p:nvSpPr>
        <p:spPr>
          <a:xfrm>
            <a:off x="2501577" y="2957711"/>
            <a:ext cx="1353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Top N similarity </a:t>
            </a:r>
            <a:endParaRPr kumimoji="1"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9E71E7-EA60-1E52-C88F-F189CFFA4F52}"/>
              </a:ext>
            </a:extLst>
          </p:cNvPr>
          <p:cNvSpPr txBox="1"/>
          <p:nvPr/>
        </p:nvSpPr>
        <p:spPr>
          <a:xfrm>
            <a:off x="1177285" y="374748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Prompt</a:t>
            </a:r>
            <a:endParaRPr kumimoji="1" lang="zh-CN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33201D6-4E29-41E9-55ED-A858A777D5DB}"/>
              </a:ext>
            </a:extLst>
          </p:cNvPr>
          <p:cNvSpPr/>
          <p:nvPr/>
        </p:nvSpPr>
        <p:spPr>
          <a:xfrm>
            <a:off x="7787888" y="3695288"/>
            <a:ext cx="1789416" cy="1423868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LLM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32" name="Picture 2" descr="Free Opened Book SVG, PNG Icon, Symbol. Download Image.">
            <a:extLst>
              <a:ext uri="{FF2B5EF4-FFF2-40B4-BE49-F238E27FC236}">
                <a16:creationId xmlns:a16="http://schemas.microsoft.com/office/drawing/2014/main" id="{B365B3F8-DD91-33D9-DD03-F3B5B5A8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0698" y="1578854"/>
            <a:ext cx="963797" cy="9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A50D53A-F9B4-893C-3E38-705601CD688E}"/>
              </a:ext>
            </a:extLst>
          </p:cNvPr>
          <p:cNvCxnSpPr/>
          <p:nvPr/>
        </p:nvCxnSpPr>
        <p:spPr>
          <a:xfrm>
            <a:off x="8629048" y="2658279"/>
            <a:ext cx="0" cy="737171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FF180E3-56C7-E140-1000-2C3C7EE78204}"/>
              </a:ext>
            </a:extLst>
          </p:cNvPr>
          <p:cNvSpPr txBox="1"/>
          <p:nvPr/>
        </p:nvSpPr>
        <p:spPr>
          <a:xfrm>
            <a:off x="8658587" y="2842489"/>
            <a:ext cx="1692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Instruction fine-tune</a:t>
            </a:r>
            <a:endParaRPr kumimoji="1" lang="zh-CN" altLang="en-US" sz="1400" dirty="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6EECF89-5BB1-0B3B-2060-56CD7379B990}"/>
              </a:ext>
            </a:extLst>
          </p:cNvPr>
          <p:cNvSpPr/>
          <p:nvPr/>
        </p:nvSpPr>
        <p:spPr>
          <a:xfrm>
            <a:off x="8840921" y="4702613"/>
            <a:ext cx="730281" cy="427811"/>
          </a:xfrm>
          <a:prstGeom prst="roundRect">
            <a:avLst>
              <a:gd name="adj" fmla="val 105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/>
                </a:solidFill>
              </a:rPr>
              <a:t>LoRA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FFC6ACB-653A-125E-7B01-72991AC16819}"/>
              </a:ext>
            </a:extLst>
          </p:cNvPr>
          <p:cNvCxnSpPr>
            <a:stCxn id="19" idx="6"/>
            <a:endCxn id="28" idx="1"/>
          </p:cNvCxnSpPr>
          <p:nvPr/>
        </p:nvCxnSpPr>
        <p:spPr>
          <a:xfrm>
            <a:off x="2424554" y="4383953"/>
            <a:ext cx="5363334" cy="23269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6129D1FC-BA9C-EA07-C491-5FAA76C72455}"/>
              </a:ext>
            </a:extLst>
          </p:cNvPr>
          <p:cNvCxnSpPr>
            <a:stCxn id="19" idx="0"/>
            <a:endCxn id="19" idx="4"/>
          </p:cNvCxnSpPr>
          <p:nvPr/>
        </p:nvCxnSpPr>
        <p:spPr>
          <a:xfrm>
            <a:off x="2182135" y="4141534"/>
            <a:ext cx="0" cy="484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ED5C354-BB8D-5F4A-5946-2A21231383B3}"/>
              </a:ext>
            </a:extLst>
          </p:cNvPr>
          <p:cNvCxnSpPr>
            <a:cxnSpLocks/>
            <a:stCxn id="19" idx="2"/>
            <a:endCxn id="19" idx="6"/>
          </p:cNvCxnSpPr>
          <p:nvPr/>
        </p:nvCxnSpPr>
        <p:spPr>
          <a:xfrm>
            <a:off x="1939716" y="4383953"/>
            <a:ext cx="4848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C41FD392-78AF-169B-A633-D464189323D0}"/>
              </a:ext>
            </a:extLst>
          </p:cNvPr>
          <p:cNvSpPr/>
          <p:nvPr/>
        </p:nvSpPr>
        <p:spPr>
          <a:xfrm>
            <a:off x="7533567" y="5601821"/>
            <a:ext cx="2250040" cy="5650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Answer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A0A05A25-72CD-5512-4590-D10E468930EE}"/>
              </a:ext>
            </a:extLst>
          </p:cNvPr>
          <p:cNvCxnSpPr/>
          <p:nvPr/>
        </p:nvCxnSpPr>
        <p:spPr>
          <a:xfrm>
            <a:off x="8658587" y="5198484"/>
            <a:ext cx="0" cy="378285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46ABA49-F435-97C9-953B-8F394096B572}"/>
              </a:ext>
            </a:extLst>
          </p:cNvPr>
          <p:cNvSpPr txBox="1"/>
          <p:nvPr/>
        </p:nvSpPr>
        <p:spPr>
          <a:xfrm>
            <a:off x="8187629" y="2413834"/>
            <a:ext cx="201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02124"/>
                </a:solidFill>
                <a:effectLst/>
                <a:latin typeface="Google Sans"/>
              </a:rPr>
              <a:t>K8s domain training data</a:t>
            </a:r>
            <a:endParaRPr lang="zh-CN" altLang="en-US" sz="120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58F04D4-4DD9-7A43-E28D-E46E6E65B889}"/>
              </a:ext>
            </a:extLst>
          </p:cNvPr>
          <p:cNvCxnSpPr>
            <a:cxnSpLocks/>
          </p:cNvCxnSpPr>
          <p:nvPr/>
        </p:nvCxnSpPr>
        <p:spPr>
          <a:xfrm>
            <a:off x="2078331" y="2378498"/>
            <a:ext cx="0" cy="1773978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3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  <p:bldP spid="18" grpId="0"/>
      <p:bldP spid="19" grpId="0" animBg="1"/>
      <p:bldP spid="26" grpId="0"/>
      <p:bldP spid="27" grpId="0"/>
      <p:bldP spid="28" grpId="0" animBg="1"/>
      <p:bldP spid="34" grpId="0"/>
      <p:bldP spid="35" grpId="0" animBg="1"/>
      <p:bldP spid="44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11C19CA-DF07-A7D4-A0E2-320723933A19}"/>
              </a:ext>
            </a:extLst>
          </p:cNvPr>
          <p:cNvSpPr txBox="1"/>
          <p:nvPr/>
        </p:nvSpPr>
        <p:spPr>
          <a:xfrm>
            <a:off x="134112" y="146304"/>
            <a:ext cx="543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ea typeface="+mj-ea"/>
                <a:cs typeface="Arial" panose="020B0604020202020204" pitchFamily="34" charset="0"/>
              </a:rPr>
              <a:t>Integrated with Platform</a:t>
            </a:r>
            <a:endParaRPr lang="zh-CN" altLang="en-US" sz="4000" b="1" dirty="0">
              <a:solidFill>
                <a:schemeClr val="bg1"/>
              </a:solidFill>
              <a:latin typeface="Clarity City" pitchFamily="2" charset="77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集成到 DCE-smaller">
            <a:hlinkClick r:id="" action="ppaction://media"/>
            <a:extLst>
              <a:ext uri="{FF2B5EF4-FFF2-40B4-BE49-F238E27FC236}">
                <a16:creationId xmlns:a16="http://schemas.microsoft.com/office/drawing/2014/main" id="{0A93F673-00D6-06E1-0E4C-E182F0887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92635"/>
            <a:ext cx="12192000" cy="6216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D90227-B6F5-BB89-C4FC-F4E1FCAAA266}"/>
              </a:ext>
            </a:extLst>
          </p:cNvPr>
          <p:cNvSpPr txBox="1"/>
          <p:nvPr/>
        </p:nvSpPr>
        <p:spPr>
          <a:xfrm>
            <a:off x="6286500" y="146304"/>
            <a:ext cx="3665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</a:rPr>
              <a:t>AI + Platform ==</a:t>
            </a:r>
            <a:r>
              <a:rPr kumimoji="1" lang="zh-CN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zh-CN" sz="2400" dirty="0">
                <a:solidFill>
                  <a:schemeClr val="bg1">
                    <a:lumMod val="95000"/>
                  </a:schemeClr>
                </a:solidFill>
              </a:rPr>
              <a:t>k8s in easy </a:t>
            </a:r>
            <a:endParaRPr kumimoji="1" lang="zh-CN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rgbClr val="00D200"/>
                </a:solidFill>
                <a:latin typeface="Clarity City" pitchFamily="2" charset="77"/>
                <a:cs typeface="Arial" panose="020B0604020202020204" pitchFamily="34" charset="0"/>
              </a:rPr>
              <a:t>3) 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Diagnostic Problems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74E7C-BB92-C6AD-B950-875C6CE3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56" y="1282093"/>
            <a:ext cx="1954281" cy="599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0CB3-846B-4FD1-32B1-5E2AB9429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160" y="1282093"/>
            <a:ext cx="1767205" cy="599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5BA049-5C21-5BFE-8324-545DB32BD9E0}"/>
              </a:ext>
            </a:extLst>
          </p:cNvPr>
          <p:cNvSpPr txBox="1"/>
          <p:nvPr/>
        </p:nvSpPr>
        <p:spPr>
          <a:xfrm>
            <a:off x="689826" y="2687240"/>
            <a:ext cx="60008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1.Codify</a:t>
            </a:r>
            <a:r>
              <a:rPr lang="zh-CN" altLang="en-US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00B050"/>
                </a:solidFill>
                <a:effectLst/>
                <a:latin typeface="-apple-system"/>
              </a:rPr>
              <a:t>diag</a:t>
            </a:r>
            <a:r>
              <a:rPr lang="en-US" altLang="zh-CN" sz="2800" b="1" dirty="0">
                <a:solidFill>
                  <a:srgbClr val="00B050"/>
                </a:solidFill>
                <a:latin typeface="-apple-system"/>
              </a:rPr>
              <a:t>nostic logic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for each resources</a:t>
            </a:r>
          </a:p>
          <a:p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-apple-system"/>
            </a:endParaRPr>
          </a:p>
          <a:p>
            <a:r>
              <a:rPr kumimoji="1" lang="en-US" altLang="zh-CN" sz="24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2.</a:t>
            </a:r>
            <a:r>
              <a:rPr kumimoji="1" lang="en-US" altLang="zh-CN" sz="2800" b="1" dirty="0">
                <a:solidFill>
                  <a:srgbClr val="00B050"/>
                </a:solidFill>
                <a:latin typeface="-apple-system"/>
              </a:rPr>
              <a:t>Explain</a:t>
            </a:r>
            <a:r>
              <a:rPr kumimoji="1" lang="en-US" altLang="zh-CN" sz="24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 the problem with AI</a:t>
            </a:r>
            <a:endParaRPr kumimoji="1"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A4A07D-9734-0564-FC0B-3FD7661490DF}"/>
              </a:ext>
            </a:extLst>
          </p:cNvPr>
          <p:cNvSpPr/>
          <p:nvPr/>
        </p:nvSpPr>
        <p:spPr>
          <a:xfrm>
            <a:off x="6765142" y="4440381"/>
            <a:ext cx="5274459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K8s resources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C46029-E7A6-C2BE-2C1C-742E97B2A7D7}"/>
              </a:ext>
            </a:extLst>
          </p:cNvPr>
          <p:cNvSpPr/>
          <p:nvPr/>
        </p:nvSpPr>
        <p:spPr>
          <a:xfrm>
            <a:off x="6765142" y="3201833"/>
            <a:ext cx="3725270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analysis structs… </a:t>
            </a:r>
            <a:r>
              <a:rPr kumimoji="1" lang="en-US" altLang="zh-CN" baseline="30000" dirty="0" err="1"/>
              <a:t>golang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CD4B61B-71B1-9A81-A126-696B586C85CD}"/>
              </a:ext>
            </a:extLst>
          </p:cNvPr>
          <p:cNvCxnSpPr>
            <a:cxnSpLocks/>
          </p:cNvCxnSpPr>
          <p:nvPr/>
        </p:nvCxnSpPr>
        <p:spPr>
          <a:xfrm flipV="1">
            <a:off x="8273226" y="3880706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E7528A9-6AA2-782E-FC91-C1F7A3062942}"/>
              </a:ext>
            </a:extLst>
          </p:cNvPr>
          <p:cNvSpPr txBox="1"/>
          <p:nvPr/>
        </p:nvSpPr>
        <p:spPr>
          <a:xfrm>
            <a:off x="7254613" y="4015971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client-go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3ADFFC-0ECC-D2FE-D80A-7E4D13133276}"/>
              </a:ext>
            </a:extLst>
          </p:cNvPr>
          <p:cNvSpPr/>
          <p:nvPr/>
        </p:nvSpPr>
        <p:spPr>
          <a:xfrm>
            <a:off x="10794787" y="3227908"/>
            <a:ext cx="1244814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Trivy</a:t>
            </a:r>
            <a:endParaRPr kumimoji="1"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AD1BD5-59C9-E02A-79BB-456EEF7372E4}"/>
              </a:ext>
            </a:extLst>
          </p:cNvPr>
          <p:cNvSpPr/>
          <p:nvPr/>
        </p:nvSpPr>
        <p:spPr>
          <a:xfrm>
            <a:off x="6765142" y="1883989"/>
            <a:ext cx="5258543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LLM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ABF5BDF-F0DF-350B-2F5A-6D680E118B2F}"/>
              </a:ext>
            </a:extLst>
          </p:cNvPr>
          <p:cNvCxnSpPr>
            <a:cxnSpLocks/>
          </p:cNvCxnSpPr>
          <p:nvPr/>
        </p:nvCxnSpPr>
        <p:spPr>
          <a:xfrm flipV="1">
            <a:off x="11307372" y="3906228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ABDCC71-3D07-7F2A-894E-D1ABB103E65D}"/>
              </a:ext>
            </a:extLst>
          </p:cNvPr>
          <p:cNvSpPr txBox="1"/>
          <p:nvPr/>
        </p:nvSpPr>
        <p:spPr>
          <a:xfrm>
            <a:off x="10666357" y="4015971"/>
            <a:ext cx="510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scan</a:t>
            </a:r>
            <a:endParaRPr kumimoji="1" lang="zh-CN" altLang="en-US" sz="14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DA4DCE5-B1FD-544F-8D0D-533526155E94}"/>
              </a:ext>
            </a:extLst>
          </p:cNvPr>
          <p:cNvCxnSpPr>
            <a:cxnSpLocks/>
          </p:cNvCxnSpPr>
          <p:nvPr/>
        </p:nvCxnSpPr>
        <p:spPr>
          <a:xfrm flipV="1">
            <a:off x="8270945" y="2617940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9F68C12-662C-9C99-31E5-7786D59B1CB1}"/>
              </a:ext>
            </a:extLst>
          </p:cNvPr>
          <p:cNvCxnSpPr>
            <a:cxnSpLocks/>
          </p:cNvCxnSpPr>
          <p:nvPr/>
        </p:nvCxnSpPr>
        <p:spPr>
          <a:xfrm flipV="1">
            <a:off x="11308871" y="2642158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14B560F-26A7-FD81-6823-7C0EBC1E0DED}"/>
              </a:ext>
            </a:extLst>
          </p:cNvPr>
          <p:cNvSpPr txBox="1"/>
          <p:nvPr/>
        </p:nvSpPr>
        <p:spPr>
          <a:xfrm>
            <a:off x="7105905" y="2698200"/>
            <a:ext cx="2285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explain error &amp;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seek solution</a:t>
            </a:r>
            <a:endParaRPr kumimoji="1"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B48C4B-C197-55DF-2510-FD01C5102E5E}"/>
              </a:ext>
            </a:extLst>
          </p:cNvPr>
          <p:cNvSpPr txBox="1"/>
          <p:nvPr/>
        </p:nvSpPr>
        <p:spPr>
          <a:xfrm>
            <a:off x="10348112" y="2751501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security risk solution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877CC0-952E-6A3E-997B-D26F76EC0C46}"/>
              </a:ext>
            </a:extLst>
          </p:cNvPr>
          <p:cNvSpPr txBox="1"/>
          <p:nvPr/>
        </p:nvSpPr>
        <p:spPr>
          <a:xfrm>
            <a:off x="2936081" y="1758233"/>
            <a:ext cx="61007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131313"/>
                </a:solidFill>
                <a:effectLst/>
                <a:latin typeface="neuton"/>
              </a:rPr>
              <a:t>巡检</a:t>
            </a:r>
            <a:r>
              <a:rPr lang="en-US" altLang="zh-CN" sz="1600" b="1" i="0" dirty="0">
                <a:solidFill>
                  <a:srgbClr val="131313"/>
                </a:solidFill>
                <a:effectLst/>
                <a:latin typeface="neuton"/>
              </a:rPr>
              <a:t>+</a:t>
            </a:r>
            <a:r>
              <a:rPr lang="zh-CN" altLang="en-US" sz="1600" b="1" i="0" dirty="0">
                <a:solidFill>
                  <a:srgbClr val="131313"/>
                </a:solidFill>
                <a:effectLst/>
                <a:latin typeface="neuton"/>
              </a:rPr>
              <a:t>诊断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34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BBF087-9F08-25E8-A0F4-9D79BB720B95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demo : K8sgpt </a:t>
            </a:r>
          </a:p>
        </p:txBody>
      </p:sp>
      <p:pic>
        <p:nvPicPr>
          <p:cNvPr id="7" name="k8sgpt-small">
            <a:hlinkClick r:id="" action="ppaction://media"/>
            <a:extLst>
              <a:ext uri="{FF2B5EF4-FFF2-40B4-BE49-F238E27FC236}">
                <a16:creationId xmlns:a16="http://schemas.microsoft.com/office/drawing/2014/main" id="{53DD816F-8FB8-7963-A867-4E2AFDCED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37520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FAD40-D72F-735B-AABB-5C928B9EB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220" y="1469571"/>
            <a:ext cx="10365780" cy="53884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25024D-2B28-7A70-3824-D3B237A13774}"/>
              </a:ext>
            </a:extLst>
          </p:cNvPr>
          <p:cNvSpPr txBox="1"/>
          <p:nvPr/>
        </p:nvSpPr>
        <p:spPr>
          <a:xfrm>
            <a:off x="555171" y="293914"/>
            <a:ext cx="3797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about </a:t>
            </a:r>
            <a:r>
              <a:rPr kumimoji="1" lang="en-US" altLang="zh-CN" sz="3200" dirty="0">
                <a:solidFill>
                  <a:schemeClr val="bg1"/>
                </a:solidFill>
              </a:rPr>
              <a:t>K8sgpt …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99CF54-7A3D-06DC-7603-EA7F93208A2D}"/>
              </a:ext>
            </a:extLst>
          </p:cNvPr>
          <p:cNvSpPr txBox="1"/>
          <p:nvPr/>
        </p:nvSpPr>
        <p:spPr>
          <a:xfrm>
            <a:off x="0" y="1175657"/>
            <a:ext cx="1595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Scheduled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…</a:t>
            </a:r>
            <a:endParaRPr kumimoji="1" lang="zh-CN" altLang="en-US" sz="1400" dirty="0">
              <a:solidFill>
                <a:srgbClr val="0040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4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4C1A272-7009-0290-27F8-39D6640DDEEC}"/>
              </a:ext>
            </a:extLst>
          </p:cNvPr>
          <p:cNvSpPr txBox="1"/>
          <p:nvPr/>
        </p:nvSpPr>
        <p:spPr>
          <a:xfrm>
            <a:off x="301281" y="1475015"/>
            <a:ext cx="1241016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Serving</a:t>
            </a:r>
            <a:r>
              <a:rPr lang="en-US" altLang="zh-CN" dirty="0"/>
              <a:t> LLM with </a:t>
            </a:r>
            <a:r>
              <a:rPr lang="en-US" altLang="zh-CN" dirty="0" err="1"/>
              <a:t>OpenAI</a:t>
            </a:r>
            <a:r>
              <a:rPr lang="en-US" altLang="zh-CN" dirty="0"/>
              <a:t>-format API: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3200" b="1" dirty="0" err="1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rgbClr val="00B0F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vLLM</a:t>
            </a:r>
            <a:endParaRPr lang="en-US" altLang="zh-CN" sz="3200" b="1" dirty="0"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rgbClr val="00B0F0"/>
                  </a:gs>
                </a:gsLst>
                <a:path path="circle">
                  <a:fillToRect l="50000" t="130000" r="50000" b="-30000"/>
                </a:path>
                <a:tileRect/>
              </a:gra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3200" b="1" dirty="0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rgbClr val="00B0F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text-generation-</a:t>
            </a:r>
            <a:r>
              <a:rPr lang="en-US" altLang="zh-CN" sz="3200" b="1" dirty="0" err="1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rgbClr val="00B0F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webui</a:t>
            </a:r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7925A-F070-C2DF-9A1D-DCD52E8424C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With On-premise LLM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B60187-11F2-3DD9-2F20-C55FC1B0B155}"/>
              </a:ext>
            </a:extLst>
          </p:cNvPr>
          <p:cNvSpPr/>
          <p:nvPr/>
        </p:nvSpPr>
        <p:spPr>
          <a:xfrm>
            <a:off x="301281" y="3100211"/>
            <a:ext cx="9640711" cy="65757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python3 -m </a:t>
            </a:r>
            <a:r>
              <a:rPr lang="en-US" altLang="zh-CN" dirty="0" err="1">
                <a:solidFill>
                  <a:srgbClr val="00B0F0"/>
                </a:solidFill>
              </a:rPr>
              <a:t>vllm</a:t>
            </a:r>
            <a:r>
              <a:rPr lang="en-US" altLang="zh-CN" dirty="0" err="1"/>
              <a:t>.entrypoints.</a:t>
            </a:r>
            <a:r>
              <a:rPr lang="en-US" altLang="zh-CN" b="1" dirty="0" err="1">
                <a:solidFill>
                  <a:srgbClr val="FFFF00"/>
                </a:solidFill>
              </a:rPr>
              <a:t>openai</a:t>
            </a:r>
            <a:r>
              <a:rPr lang="en-US" altLang="zh-CN" dirty="0" err="1"/>
              <a:t>.api_server</a:t>
            </a:r>
            <a:r>
              <a:rPr lang="en-US" altLang="zh-CN" dirty="0"/>
              <a:t> --model "/data/models/</a:t>
            </a:r>
            <a:r>
              <a:rPr lang="en-US" altLang="zh-CN" dirty="0">
                <a:solidFill>
                  <a:srgbClr val="00D200"/>
                </a:solidFill>
              </a:rPr>
              <a:t>Llama-2-13b-chat-hf</a:t>
            </a:r>
            <a:r>
              <a:rPr lang="en-US" altLang="zh-CN" dirty="0"/>
              <a:t>"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18BF05-5344-3D0E-7514-8D054681065D}"/>
              </a:ext>
            </a:extLst>
          </p:cNvPr>
          <p:cNvSpPr/>
          <p:nvPr/>
        </p:nvSpPr>
        <p:spPr>
          <a:xfrm>
            <a:off x="301281" y="4944652"/>
            <a:ext cx="9640711" cy="65757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python3 </a:t>
            </a:r>
            <a:r>
              <a:rPr lang="en-US" altLang="zh-CN" dirty="0" err="1"/>
              <a:t>server.py</a:t>
            </a:r>
            <a:r>
              <a:rPr lang="en-US" altLang="zh-CN" dirty="0"/>
              <a:t> --model </a:t>
            </a:r>
            <a:r>
              <a:rPr lang="en-US" altLang="zh-CN" dirty="0">
                <a:solidFill>
                  <a:srgbClr val="00D200"/>
                </a:solidFill>
              </a:rPr>
              <a:t>Llama-2-13b-chat-hf</a:t>
            </a:r>
            <a:r>
              <a:rPr lang="en-US" altLang="zh-CN" dirty="0"/>
              <a:t>  --extensions  </a:t>
            </a:r>
            <a:r>
              <a:rPr lang="en-US" altLang="zh-CN" b="1" dirty="0" err="1">
                <a:solidFill>
                  <a:srgbClr val="FFFF00"/>
                </a:solidFill>
              </a:rPr>
              <a:t>openai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AB608AF6-EBF6-2045-7AAE-5520FA096C31}"/>
              </a:ext>
            </a:extLst>
          </p:cNvPr>
          <p:cNvSpPr/>
          <p:nvPr/>
        </p:nvSpPr>
        <p:spPr>
          <a:xfrm>
            <a:off x="10931315" y="3789603"/>
            <a:ext cx="638224" cy="636283"/>
          </a:xfrm>
          <a:prstGeom prst="downArrow">
            <a:avLst/>
          </a:prstGeom>
          <a:solidFill>
            <a:srgbClr val="004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9DE70B61-782D-58E4-9324-2FBF80B3F8CA}"/>
              </a:ext>
            </a:extLst>
          </p:cNvPr>
          <p:cNvSpPr/>
          <p:nvPr/>
        </p:nvSpPr>
        <p:spPr>
          <a:xfrm rot="10800000">
            <a:off x="10931315" y="2779168"/>
            <a:ext cx="638224" cy="636283"/>
          </a:xfrm>
          <a:prstGeom prst="downArrow">
            <a:avLst/>
          </a:prstGeom>
          <a:solidFill>
            <a:srgbClr val="004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231B33-9250-31BF-969B-F1AE72058A61}"/>
              </a:ext>
            </a:extLst>
          </p:cNvPr>
          <p:cNvSpPr txBox="1"/>
          <p:nvPr/>
        </p:nvSpPr>
        <p:spPr>
          <a:xfrm>
            <a:off x="10582401" y="220159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00403F"/>
                </a:solidFill>
              </a:rPr>
              <a:t>OpenAI</a:t>
            </a:r>
            <a:r>
              <a:rPr kumimoji="1" lang="en-US" altLang="zh-CN" dirty="0">
                <a:solidFill>
                  <a:srgbClr val="00403F"/>
                </a:solidFill>
              </a:rPr>
              <a:t> API</a:t>
            </a:r>
            <a:endParaRPr kumimoji="1" lang="zh-CN" altLang="en-US" dirty="0">
              <a:solidFill>
                <a:srgbClr val="00403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4430C6-C77A-ACC7-9BC1-03887D311F40}"/>
              </a:ext>
            </a:extLst>
          </p:cNvPr>
          <p:cNvSpPr txBox="1"/>
          <p:nvPr/>
        </p:nvSpPr>
        <p:spPr>
          <a:xfrm>
            <a:off x="10271226" y="452806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403F"/>
                </a:solidFill>
              </a:rPr>
              <a:t>many model </a:t>
            </a:r>
            <a:r>
              <a:rPr kumimoji="1" lang="en-US" altLang="zh-CN" dirty="0" err="1">
                <a:solidFill>
                  <a:srgbClr val="00403F"/>
                </a:solidFill>
              </a:rPr>
              <a:t>fmt</a:t>
            </a:r>
            <a:endParaRPr kumimoji="1" lang="zh-CN" altLang="en-US" dirty="0">
              <a:solidFill>
                <a:srgbClr val="0040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8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87BC34-73E4-B91C-1539-11A992670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/>
          <a:stretch/>
        </p:blipFill>
        <p:spPr>
          <a:xfrm>
            <a:off x="406215" y="1795792"/>
            <a:ext cx="11379569" cy="26523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620557-9A8C-F2F9-57BD-EBAFECB80471}"/>
              </a:ext>
            </a:extLst>
          </p:cNvPr>
          <p:cNvSpPr txBox="1"/>
          <p:nvPr/>
        </p:nvSpPr>
        <p:spPr>
          <a:xfrm>
            <a:off x="146953" y="248743"/>
            <a:ext cx="287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demo :   Local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LLM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+ k8sgpt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DFEEC8-75A3-03EA-9F8A-EBEC9E56C286}"/>
              </a:ext>
            </a:extLst>
          </p:cNvPr>
          <p:cNvSpPr/>
          <p:nvPr/>
        </p:nvSpPr>
        <p:spPr>
          <a:xfrm>
            <a:off x="1735810" y="1735566"/>
            <a:ext cx="495946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52BE8D-1BB9-71AA-A078-A083023800C4}"/>
              </a:ext>
            </a:extLst>
          </p:cNvPr>
          <p:cNvSpPr/>
          <p:nvPr/>
        </p:nvSpPr>
        <p:spPr>
          <a:xfrm>
            <a:off x="3142896" y="1735565"/>
            <a:ext cx="495946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33E530-B4C2-4156-5A9F-2B368655560E}"/>
              </a:ext>
            </a:extLst>
          </p:cNvPr>
          <p:cNvSpPr/>
          <p:nvPr/>
        </p:nvSpPr>
        <p:spPr>
          <a:xfrm>
            <a:off x="3961723" y="3763260"/>
            <a:ext cx="495946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C00C23-3CD2-767A-B427-B303F6CEDF5E}"/>
              </a:ext>
            </a:extLst>
          </p:cNvPr>
          <p:cNvSpPr/>
          <p:nvPr/>
        </p:nvSpPr>
        <p:spPr>
          <a:xfrm>
            <a:off x="7002761" y="1735564"/>
            <a:ext cx="307944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2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FE8E7C7-3429-73C8-95C8-64FCBAE3CE0B}"/>
              </a:ext>
            </a:extLst>
          </p:cNvPr>
          <p:cNvSpPr/>
          <p:nvPr/>
        </p:nvSpPr>
        <p:spPr>
          <a:xfrm>
            <a:off x="146953" y="1278088"/>
            <a:ext cx="11379570" cy="4781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3F5437-ABEC-C705-D041-D3A2219B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" y="1278088"/>
            <a:ext cx="11379570" cy="13881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0C6F28-20A7-A3C9-AABA-9665E2F194C5}"/>
              </a:ext>
            </a:extLst>
          </p:cNvPr>
          <p:cNvSpPr txBox="1"/>
          <p:nvPr/>
        </p:nvSpPr>
        <p:spPr>
          <a:xfrm>
            <a:off x="146953" y="248743"/>
            <a:ext cx="287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demo :   Local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LLM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+ k8sgpt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B09766-FC11-9AA8-F65F-2C862FE18339}"/>
              </a:ext>
            </a:extLst>
          </p:cNvPr>
          <p:cNvSpPr/>
          <p:nvPr/>
        </p:nvSpPr>
        <p:spPr>
          <a:xfrm>
            <a:off x="2685327" y="1602828"/>
            <a:ext cx="879676" cy="2954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3522A-7ACD-03E6-14FE-5E2C08B1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63" y="1634591"/>
            <a:ext cx="11379569" cy="397279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CB49AAF4-8EC8-A4BF-0EFD-6228D6AA704B}"/>
              </a:ext>
            </a:extLst>
          </p:cNvPr>
          <p:cNvSpPr/>
          <p:nvPr/>
        </p:nvSpPr>
        <p:spPr>
          <a:xfrm>
            <a:off x="8652163" y="1248316"/>
            <a:ext cx="581891" cy="2493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83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7D9D-9261-4309-3DCD-402B02DFC4C5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Dig Deeper ..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C9D60-3C45-6093-C220-2589DEAA3D90}"/>
              </a:ext>
            </a:extLst>
          </p:cNvPr>
          <p:cNvSpPr txBox="1"/>
          <p:nvPr/>
        </p:nvSpPr>
        <p:spPr>
          <a:xfrm>
            <a:off x="609601" y="1380493"/>
            <a:ext cx="3486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K8sgpt focuses on </a:t>
            </a:r>
            <a:r>
              <a:rPr kumimoji="1" lang="en-US" altLang="zh-CN" b="1" dirty="0"/>
              <a:t>single</a:t>
            </a:r>
            <a:r>
              <a:rPr kumimoji="1" lang="en-US" altLang="zh-CN" dirty="0"/>
              <a:t> resource.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But some problems are  </a:t>
            </a:r>
            <a:r>
              <a:rPr kumimoji="1" lang="en-US" altLang="zh-CN" b="1" dirty="0"/>
              <a:t>complex</a:t>
            </a:r>
            <a:r>
              <a:rPr kumimoji="1" lang="en-US" altLang="zh-CN" dirty="0"/>
              <a:t>… </a:t>
            </a:r>
            <a:endParaRPr kumimoji="1" lang="zh-CN" altLang="en-US" dirty="0"/>
          </a:p>
        </p:txBody>
      </p:sp>
      <p:pic>
        <p:nvPicPr>
          <p:cNvPr id="1026" name="Picture 2" descr="Complex vs Complicated Problems: What's the Difference?">
            <a:extLst>
              <a:ext uri="{FF2B5EF4-FFF2-40B4-BE49-F238E27FC236}">
                <a16:creationId xmlns:a16="http://schemas.microsoft.com/office/drawing/2014/main" id="{E8F66D76-FE1E-E289-7F97-931470FB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376" y="1380493"/>
            <a:ext cx="4041521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FE602E-F99E-FF7A-A5EB-00CB9AA24CA8}"/>
              </a:ext>
            </a:extLst>
          </p:cNvPr>
          <p:cNvSpPr txBox="1"/>
          <p:nvPr/>
        </p:nvSpPr>
        <p:spPr>
          <a:xfrm>
            <a:off x="346099" y="2782669"/>
            <a:ext cx="52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e.g.</a:t>
            </a:r>
          </a:p>
          <a:p>
            <a:endParaRPr kumimoji="1" lang="en-US" altLang="zh-CN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DC2EB6D-AEF7-76DE-CB20-2E365492F8EF}"/>
              </a:ext>
            </a:extLst>
          </p:cNvPr>
          <p:cNvSpPr/>
          <p:nvPr/>
        </p:nvSpPr>
        <p:spPr>
          <a:xfrm>
            <a:off x="980959" y="2966619"/>
            <a:ext cx="2075070" cy="439200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softEdge rad="31750"/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Pod</a:t>
            </a:r>
            <a:r>
              <a:rPr kumimoji="1" lang="en-US" altLang="zh-CN" dirty="0">
                <a:solidFill>
                  <a:schemeClr val="tx1"/>
                </a:solidFill>
              </a:rPr>
              <a:t> -&gt; Pending 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BB0E058-07A0-E609-18CD-44450E6048D2}"/>
              </a:ext>
            </a:extLst>
          </p:cNvPr>
          <p:cNvSpPr/>
          <p:nvPr/>
        </p:nvSpPr>
        <p:spPr>
          <a:xfrm>
            <a:off x="1876398" y="4027560"/>
            <a:ext cx="1886427" cy="439200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softEdge rad="31750"/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PVC</a:t>
            </a:r>
            <a:r>
              <a:rPr kumimoji="1" lang="en-US" altLang="zh-CN" dirty="0">
                <a:solidFill>
                  <a:schemeClr val="tx1"/>
                </a:solidFill>
              </a:rPr>
              <a:t> -&gt; Pending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DE7B5A0-9C96-41C2-DFA6-767B5524F653}"/>
              </a:ext>
            </a:extLst>
          </p:cNvPr>
          <p:cNvSpPr/>
          <p:nvPr/>
        </p:nvSpPr>
        <p:spPr>
          <a:xfrm>
            <a:off x="2961594" y="5078132"/>
            <a:ext cx="2761919" cy="439200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softEdge rad="31750"/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zh-CN" b="1" dirty="0" err="1">
                <a:solidFill>
                  <a:srgbClr val="C00000"/>
                </a:solidFill>
              </a:rPr>
              <a:t>StorageClass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Missing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F5FBA9A-1828-02C1-1858-7F6A1E88461A}"/>
              </a:ext>
            </a:extLst>
          </p:cNvPr>
          <p:cNvSpPr/>
          <p:nvPr/>
        </p:nvSpPr>
        <p:spPr>
          <a:xfrm rot="19682379">
            <a:off x="2522302" y="3576561"/>
            <a:ext cx="380105" cy="332477"/>
          </a:xfrm>
          <a:prstGeom prst="downArrow">
            <a:avLst/>
          </a:prstGeom>
          <a:solidFill>
            <a:srgbClr val="00D2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A895691F-833B-D95C-36EF-3DDF21447F0A}"/>
              </a:ext>
            </a:extLst>
          </p:cNvPr>
          <p:cNvSpPr/>
          <p:nvPr/>
        </p:nvSpPr>
        <p:spPr>
          <a:xfrm rot="2056729">
            <a:off x="1873956" y="4610654"/>
            <a:ext cx="380105" cy="3324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8F4890D1-E589-E549-FD6C-7A8BC5587156}"/>
              </a:ext>
            </a:extLst>
          </p:cNvPr>
          <p:cNvSpPr/>
          <p:nvPr/>
        </p:nvSpPr>
        <p:spPr>
          <a:xfrm rot="19701495">
            <a:off x="3262671" y="4610654"/>
            <a:ext cx="380105" cy="332477"/>
          </a:xfrm>
          <a:prstGeom prst="downArrow">
            <a:avLst/>
          </a:prstGeom>
          <a:solidFill>
            <a:srgbClr val="00D2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2BE24-4AEE-F958-D12F-A3130354DB4B}"/>
              </a:ext>
            </a:extLst>
          </p:cNvPr>
          <p:cNvSpPr txBox="1"/>
          <p:nvPr/>
        </p:nvSpPr>
        <p:spPr>
          <a:xfrm>
            <a:off x="1737330" y="50498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26485A-2B9A-B9CC-BDDE-E1D0C2C03BDE}"/>
              </a:ext>
            </a:extLst>
          </p:cNvPr>
          <p:cNvSpPr txBox="1"/>
          <p:nvPr/>
        </p:nvSpPr>
        <p:spPr>
          <a:xfrm>
            <a:off x="873103" y="40425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D0744129-ACD6-2FA8-F728-FFE29B01592F}"/>
              </a:ext>
            </a:extLst>
          </p:cNvPr>
          <p:cNvSpPr/>
          <p:nvPr/>
        </p:nvSpPr>
        <p:spPr>
          <a:xfrm rot="2137833">
            <a:off x="1190906" y="3630488"/>
            <a:ext cx="380105" cy="3324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05F5C0-0046-8E91-695B-34D6C93BDC13}"/>
              </a:ext>
            </a:extLst>
          </p:cNvPr>
          <p:cNvSpPr txBox="1"/>
          <p:nvPr/>
        </p:nvSpPr>
        <p:spPr>
          <a:xfrm>
            <a:off x="547155" y="6155894"/>
            <a:ext cx="379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LLM:   One round chat is NOT possible.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35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406D61-DB06-80ED-18CC-62FFA6B0D13F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Dig Deeper 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3BCB68-098F-8E79-795E-D7E61D3628F8}"/>
              </a:ext>
            </a:extLst>
          </p:cNvPr>
          <p:cNvGrpSpPr/>
          <p:nvPr/>
        </p:nvGrpSpPr>
        <p:grpSpPr>
          <a:xfrm>
            <a:off x="383804" y="1297224"/>
            <a:ext cx="2390344" cy="2593596"/>
            <a:chOff x="2573869" y="1244600"/>
            <a:chExt cx="2235200" cy="2184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BA52F22-EE2B-5AE1-E4EE-057FBEA4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869" y="1244600"/>
              <a:ext cx="2235200" cy="21844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D368BC-BC35-D5C3-29EE-04EA1A420BBD}"/>
                </a:ext>
              </a:extLst>
            </p:cNvPr>
            <p:cNvSpPr txBox="1"/>
            <p:nvPr/>
          </p:nvSpPr>
          <p:spPr>
            <a:xfrm>
              <a:off x="3136043" y="2618335"/>
              <a:ext cx="1110851" cy="492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00403E"/>
                  </a:solidFill>
                </a:rPr>
                <a:t>Agent</a:t>
              </a:r>
              <a:endParaRPr kumimoji="1" lang="zh-CN" altLang="en-US" sz="3200" b="1" dirty="0">
                <a:solidFill>
                  <a:srgbClr val="00403E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6610942-9A6D-E080-2591-52743EF51B3C}"/>
              </a:ext>
            </a:extLst>
          </p:cNvPr>
          <p:cNvSpPr txBox="1"/>
          <p:nvPr/>
        </p:nvSpPr>
        <p:spPr>
          <a:xfrm>
            <a:off x="383804" y="6254407"/>
            <a:ext cx="274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solidFill>
                  <a:srgbClr val="00403F"/>
                </a:solidFill>
              </a:rPr>
              <a:t>AutoGPT</a:t>
            </a:r>
            <a:r>
              <a:rPr kumimoji="1" lang="en-US" altLang="zh-CN" sz="1600" dirty="0">
                <a:solidFill>
                  <a:srgbClr val="00403F"/>
                </a:solidFill>
              </a:rPr>
              <a:t>, </a:t>
            </a:r>
            <a:r>
              <a:rPr kumimoji="1" lang="en-US" altLang="zh-CN" sz="1600" dirty="0" err="1">
                <a:solidFill>
                  <a:srgbClr val="00403F"/>
                </a:solidFill>
              </a:rPr>
              <a:t>AgentGPT</a:t>
            </a:r>
            <a:r>
              <a:rPr kumimoji="1" lang="en-US" altLang="zh-CN" sz="1600" dirty="0">
                <a:solidFill>
                  <a:srgbClr val="00403F"/>
                </a:solidFill>
              </a:rPr>
              <a:t>,</a:t>
            </a:r>
            <a:r>
              <a:rPr kumimoji="1" lang="zh-CN" altLang="en-US" sz="1600" dirty="0">
                <a:solidFill>
                  <a:srgbClr val="00403F"/>
                </a:solidFill>
              </a:rPr>
              <a:t> </a:t>
            </a:r>
            <a:r>
              <a:rPr kumimoji="1" lang="en-US" altLang="zh-CN" sz="1600" dirty="0" err="1">
                <a:solidFill>
                  <a:srgbClr val="00403F"/>
                </a:solidFill>
              </a:rPr>
              <a:t>BabyAGI</a:t>
            </a:r>
            <a:r>
              <a:rPr kumimoji="1" lang="en-US" altLang="zh-CN" sz="1600" dirty="0">
                <a:solidFill>
                  <a:srgbClr val="00403F"/>
                </a:solidFill>
              </a:rPr>
              <a:t>…</a:t>
            </a:r>
            <a:endParaRPr kumimoji="1" lang="zh-CN" altLang="en-US" sz="1600" dirty="0">
              <a:solidFill>
                <a:srgbClr val="00403F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7DDC0CB-3C53-C26B-D1BE-8E56A28375A9}"/>
              </a:ext>
            </a:extLst>
          </p:cNvPr>
          <p:cNvSpPr/>
          <p:nvPr/>
        </p:nvSpPr>
        <p:spPr>
          <a:xfrm>
            <a:off x="3938653" y="2653384"/>
            <a:ext cx="913768" cy="889009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Goal</a:t>
            </a:r>
            <a:endParaRPr kumimoji="1" lang="zh-CN" altLang="en-US" sz="20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4B0F544-3853-80B7-FE8D-34135DF2508D}"/>
              </a:ext>
            </a:extLst>
          </p:cNvPr>
          <p:cNvSpPr/>
          <p:nvPr/>
        </p:nvSpPr>
        <p:spPr>
          <a:xfrm>
            <a:off x="6031030" y="2383214"/>
            <a:ext cx="1429351" cy="1429351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LLM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96CB515-1E7F-E0EC-9796-5C8417532CD3}"/>
              </a:ext>
            </a:extLst>
          </p:cNvPr>
          <p:cNvSpPr/>
          <p:nvPr/>
        </p:nvSpPr>
        <p:spPr>
          <a:xfrm>
            <a:off x="7853827" y="1519756"/>
            <a:ext cx="913768" cy="889009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Task</a:t>
            </a:r>
            <a:endParaRPr kumimoji="1" lang="zh-CN" altLang="en-US" sz="20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CD2658-7700-4532-E7B1-7DFBB7EB1A32}"/>
              </a:ext>
            </a:extLst>
          </p:cNvPr>
          <p:cNvSpPr/>
          <p:nvPr/>
        </p:nvSpPr>
        <p:spPr>
          <a:xfrm>
            <a:off x="9252126" y="2576368"/>
            <a:ext cx="944780" cy="88900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Action</a:t>
            </a:r>
            <a:endParaRPr kumimoji="1" lang="zh-CN" altLang="en-US" sz="2000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D8C53F1-4C4A-1437-690B-2A059AC32F7F}"/>
              </a:ext>
            </a:extLst>
          </p:cNvPr>
          <p:cNvSpPr/>
          <p:nvPr/>
        </p:nvSpPr>
        <p:spPr>
          <a:xfrm>
            <a:off x="7853827" y="4050948"/>
            <a:ext cx="913768" cy="889009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Result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3D5287-0970-B227-24D0-E08865D134A7}"/>
              </a:ext>
            </a:extLst>
          </p:cNvPr>
          <p:cNvCxnSpPr/>
          <p:nvPr/>
        </p:nvCxnSpPr>
        <p:spPr>
          <a:xfrm>
            <a:off x="5133474" y="3097889"/>
            <a:ext cx="776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2EEE5D4-E908-30A3-E765-B1031CCF4AE6}"/>
              </a:ext>
            </a:extLst>
          </p:cNvPr>
          <p:cNvCxnSpPr>
            <a:cxnSpLocks/>
          </p:cNvCxnSpPr>
          <p:nvPr/>
        </p:nvCxnSpPr>
        <p:spPr>
          <a:xfrm flipV="1">
            <a:off x="7152698" y="2038660"/>
            <a:ext cx="427846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5AFDDE6-8671-D6D7-F6B1-52678205739A}"/>
              </a:ext>
            </a:extLst>
          </p:cNvPr>
          <p:cNvCxnSpPr>
            <a:cxnSpLocks/>
          </p:cNvCxnSpPr>
          <p:nvPr/>
        </p:nvCxnSpPr>
        <p:spPr>
          <a:xfrm>
            <a:off x="9017980" y="2024949"/>
            <a:ext cx="399872" cy="34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E56356A4-C23E-CE43-3639-2FAFFB15C126}"/>
              </a:ext>
            </a:extLst>
          </p:cNvPr>
          <p:cNvCxnSpPr>
            <a:cxnSpLocks/>
          </p:cNvCxnSpPr>
          <p:nvPr/>
        </p:nvCxnSpPr>
        <p:spPr>
          <a:xfrm flipH="1">
            <a:off x="8967373" y="3669451"/>
            <a:ext cx="279601" cy="32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D401744-7E9A-09F4-3D27-4447ABCE89DE}"/>
              </a:ext>
            </a:extLst>
          </p:cNvPr>
          <p:cNvCxnSpPr>
            <a:cxnSpLocks/>
          </p:cNvCxnSpPr>
          <p:nvPr/>
        </p:nvCxnSpPr>
        <p:spPr>
          <a:xfrm flipH="1" flipV="1">
            <a:off x="7217582" y="3747594"/>
            <a:ext cx="298079" cy="34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3FF3D7D-CCAF-C1CA-36D3-65DC2CFBA4B2}"/>
              </a:ext>
            </a:extLst>
          </p:cNvPr>
          <p:cNvSpPr txBox="1"/>
          <p:nvPr/>
        </p:nvSpPr>
        <p:spPr>
          <a:xfrm>
            <a:off x="10165894" y="2468718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“</a:t>
            </a:r>
            <a:r>
              <a:rPr kumimoji="1" lang="en-US" altLang="zh-CN" sz="1200" dirty="0"/>
              <a:t>Plugins</a:t>
            </a:r>
            <a:r>
              <a:rPr kumimoji="1" lang="zh-CN" altLang="en-US" sz="1200" dirty="0"/>
              <a:t>”</a:t>
            </a:r>
          </a:p>
        </p:txBody>
      </p:sp>
      <p:sp>
        <p:nvSpPr>
          <p:cNvPr id="2" name="燕尾形箭头 1">
            <a:extLst>
              <a:ext uri="{FF2B5EF4-FFF2-40B4-BE49-F238E27FC236}">
                <a16:creationId xmlns:a16="http://schemas.microsoft.com/office/drawing/2014/main" id="{DEA6387A-037F-6B2C-4A09-E19CAAA74AC3}"/>
              </a:ext>
            </a:extLst>
          </p:cNvPr>
          <p:cNvSpPr/>
          <p:nvPr/>
        </p:nvSpPr>
        <p:spPr>
          <a:xfrm rot="12956247">
            <a:off x="10370069" y="3300662"/>
            <a:ext cx="1012371" cy="65370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30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Peter Pan </a:t>
            </a:r>
            <a:r>
              <a:rPr lang="zh-CN" altLang="en-US" sz="24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@ DaoCloud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k8s Ops 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with  </a:t>
            </a:r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AI power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8FD094-1D16-99B2-A61D-476BE4B534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C1117"/>
              </a:clrFrom>
              <a:clrTo>
                <a:srgbClr val="0C111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891" y="3776684"/>
            <a:ext cx="2146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E33A09-8A34-3204-4A63-1EC65E713683}"/>
              </a:ext>
            </a:extLst>
          </p:cNvPr>
          <p:cNvSpPr txBox="1"/>
          <p:nvPr/>
        </p:nvSpPr>
        <p:spPr>
          <a:xfrm>
            <a:off x="408214" y="392668"/>
            <a:ext cx="2257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Demo: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AutoGPT</a:t>
            </a:r>
            <a:r>
              <a:rPr kumimoji="1" lang="en-US" altLang="zh-CN" sz="2400" dirty="0">
                <a:solidFill>
                  <a:schemeClr val="bg1"/>
                </a:solidFill>
              </a:rPr>
              <a:t>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autogpt-v2">
            <a:hlinkClick r:id="" action="ppaction://media"/>
            <a:extLst>
              <a:ext uri="{FF2B5EF4-FFF2-40B4-BE49-F238E27FC236}">
                <a16:creationId xmlns:a16="http://schemas.microsoft.com/office/drawing/2014/main" id="{15C38A73-521A-4414-F881-78D5B25B70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859" b="15680"/>
          <a:stretch/>
        </p:blipFill>
        <p:spPr>
          <a:xfrm>
            <a:off x="0" y="1238250"/>
            <a:ext cx="12192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B9BF3-EA53-75DF-0058-CFC2B2A87A24}"/>
              </a:ext>
            </a:extLst>
          </p:cNvPr>
          <p:cNvSpPr txBox="1"/>
          <p:nvPr/>
        </p:nvSpPr>
        <p:spPr>
          <a:xfrm>
            <a:off x="353568" y="304800"/>
            <a:ext cx="378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</a:rPr>
              <a:t>AI + k8s-ops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Projects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1BD709-AA23-A288-E5CF-C8DB2A523C34}"/>
              </a:ext>
            </a:extLst>
          </p:cNvPr>
          <p:cNvSpPr txBox="1"/>
          <p:nvPr/>
        </p:nvSpPr>
        <p:spPr>
          <a:xfrm>
            <a:off x="641414" y="1607821"/>
            <a:ext cx="62103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https://github.com/k8sgpt-ai/</a:t>
            </a:r>
            <a:r>
              <a:rPr lang="en-US" altLang="zh-CN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k8sgpt</a:t>
            </a:r>
            <a:endParaRPr lang="en-US" altLang="zh-CN" b="1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https://github.com/sozercan/</a:t>
            </a:r>
            <a:r>
              <a:rPr lang="en-US" altLang="zh-CN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kubectl-ai</a:t>
            </a:r>
            <a:endParaRPr lang="en-US" altLang="zh-CN" b="1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https://github.com/knight42/</a:t>
            </a:r>
            <a:r>
              <a:rPr lang="zh-CN" altLang="zh-CN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kopilot</a:t>
            </a:r>
            <a:endParaRPr lang="en-US" altLang="zh-CN" b="1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https://github.com/feiskyer/</a:t>
            </a:r>
            <a:r>
              <a:rPr lang="en-US" altLang="zh-CN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kube-copilot</a:t>
            </a:r>
            <a:endParaRPr lang="en-US" altLang="zh-CN" b="1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https://github.com/abhishek-ch/</a:t>
            </a:r>
            <a:r>
              <a:rPr lang="en-US" altLang="zh-CN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Kubectl-GPT</a:t>
            </a:r>
            <a:endParaRPr lang="en-US" altLang="zh-CN" b="1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https://github.com/panpan0000/</a:t>
            </a:r>
            <a:r>
              <a:rPr lang="zh-CN" altLang="en-US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kubectl-chat</a:t>
            </a: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https://github.com/Significant-Gravitas/</a:t>
            </a:r>
            <a:r>
              <a:rPr lang="en-US" altLang="zh-CN" b="1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Auto-GPT</a:t>
            </a:r>
            <a:endParaRPr lang="en-US" altLang="zh-CN" b="1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https://docs.daocloud.io/dce</a:t>
            </a:r>
            <a:r>
              <a:rPr lang="zh-CN" altLang="en-US" u="sng" dirty="0">
                <a:solidFill>
                  <a:srgbClr val="00403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zh-CN" altLang="en-US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DCE</a:t>
            </a:r>
            <a:r>
              <a:rPr lang="zh-CN" altLang="en-US" b="1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云原生操作系统</a:t>
            </a:r>
            <a:r>
              <a:rPr lang="en-US" altLang="zh-CN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lang="zh-CN" altLang="en-US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社区版</a:t>
            </a:r>
            <a:r>
              <a:rPr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</a:p>
          <a:p>
            <a:r>
              <a:rPr kumimoji="1"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kumimoji="1" lang="zh-CN" altLang="en-US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58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do k8s SRE do everyday..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426417" y="1692489"/>
            <a:ext cx="3435677" cy="1326466"/>
          </a:xfrm>
          <a:prstGeom prst="chevron">
            <a:avLst>
              <a:gd name="adj" fmla="val 34536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Create Resources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燕尾形 5">
            <a:extLst>
              <a:ext uri="{FF2B5EF4-FFF2-40B4-BE49-F238E27FC236}">
                <a16:creationId xmlns:a16="http://schemas.microsoft.com/office/drawing/2014/main" id="{DDE6CFF5-B3B1-81E6-57A1-51EC396022EC}"/>
              </a:ext>
            </a:extLst>
          </p:cNvPr>
          <p:cNvSpPr/>
          <p:nvPr/>
        </p:nvSpPr>
        <p:spPr>
          <a:xfrm>
            <a:off x="4041208" y="1692489"/>
            <a:ext cx="3435677" cy="1326466"/>
          </a:xfrm>
          <a:prstGeom prst="chevron">
            <a:avLst>
              <a:gd name="adj" fmla="val 345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Daily </a:t>
            </a: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Operation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燕尾形 6">
            <a:extLst>
              <a:ext uri="{FF2B5EF4-FFF2-40B4-BE49-F238E27FC236}">
                <a16:creationId xmlns:a16="http://schemas.microsoft.com/office/drawing/2014/main" id="{62807AA1-B02E-8E51-C95B-F661B66247EA}"/>
              </a:ext>
            </a:extLst>
          </p:cNvPr>
          <p:cNvSpPr/>
          <p:nvPr/>
        </p:nvSpPr>
        <p:spPr>
          <a:xfrm>
            <a:off x="7656000" y="1692489"/>
            <a:ext cx="3435677" cy="1326466"/>
          </a:xfrm>
          <a:prstGeom prst="chevron">
            <a:avLst>
              <a:gd name="adj" fmla="val 3453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Diagnostic Problems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494A23-5559-9887-CC5B-B25C0316D1D1}"/>
              </a:ext>
            </a:extLst>
          </p:cNvPr>
          <p:cNvSpPr txBox="1"/>
          <p:nvPr/>
        </p:nvSpPr>
        <p:spPr>
          <a:xfrm>
            <a:off x="4212193" y="3442529"/>
            <a:ext cx="3123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</a:rPr>
              <a:t>List pods logs w/ “error” keyword</a:t>
            </a:r>
          </a:p>
          <a:p>
            <a:endParaRPr kumimoji="1" lang="en-US" altLang="zh-CN" b="1" dirty="0">
              <a:solidFill>
                <a:srgbClr val="00B0F0"/>
              </a:solidFill>
            </a:endParaRPr>
          </a:p>
          <a:p>
            <a:endParaRPr kumimoji="1" lang="en-US" altLang="zh-CN" b="1" dirty="0">
              <a:solidFill>
                <a:srgbClr val="00B0F0"/>
              </a:solidFill>
            </a:endParaRPr>
          </a:p>
          <a:p>
            <a:r>
              <a:rPr kumimoji="1" lang="en-US" altLang="zh-CN" b="1" dirty="0">
                <a:solidFill>
                  <a:srgbClr val="00B0F0"/>
                </a:solidFill>
              </a:rPr>
              <a:t>Fix all burstable apps</a:t>
            </a:r>
          </a:p>
          <a:p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AF1BB4-4FEB-7A35-31E4-4214E6A27CD2}"/>
              </a:ext>
            </a:extLst>
          </p:cNvPr>
          <p:cNvSpPr txBox="1"/>
          <p:nvPr/>
        </p:nvSpPr>
        <p:spPr>
          <a:xfrm>
            <a:off x="8134325" y="3576891"/>
            <a:ext cx="2963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Pod not Running</a:t>
            </a:r>
          </a:p>
          <a:p>
            <a:endParaRPr kumimoji="1"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Service has no (ready) endpoints </a:t>
            </a:r>
            <a:endParaRPr kumimoji="1"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328D7C-90EC-DF2F-E6DE-9F0A04CAD36B}"/>
              </a:ext>
            </a:extLst>
          </p:cNvPr>
          <p:cNvSpPr txBox="1"/>
          <p:nvPr/>
        </p:nvSpPr>
        <p:spPr>
          <a:xfrm>
            <a:off x="1204511" y="3934972"/>
            <a:ext cx="164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00B050"/>
                </a:solidFill>
              </a:rPr>
              <a:t>Workload</a:t>
            </a:r>
            <a:endParaRPr kumimoji="1" lang="zh-CN" altLang="en-US" sz="2800" b="1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3F6BFF-9F3B-6E7B-6ADA-87E4848A5780}"/>
              </a:ext>
            </a:extLst>
          </p:cNvPr>
          <p:cNvSpPr txBox="1"/>
          <p:nvPr/>
        </p:nvSpPr>
        <p:spPr>
          <a:xfrm>
            <a:off x="1204511" y="3565640"/>
            <a:ext cx="95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B050"/>
                </a:solidFill>
              </a:rPr>
              <a:t>Volume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AB6FAA-7E81-B489-B47A-2F68AD235BB7}"/>
              </a:ext>
            </a:extLst>
          </p:cNvPr>
          <p:cNvSpPr txBox="1"/>
          <p:nvPr/>
        </p:nvSpPr>
        <p:spPr>
          <a:xfrm>
            <a:off x="1477408" y="4377033"/>
            <a:ext cx="139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B050"/>
                </a:solidFill>
              </a:rPr>
              <a:t>CPU/Mem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571179-E24D-166F-1E0A-36DE19FC0360}"/>
              </a:ext>
            </a:extLst>
          </p:cNvPr>
          <p:cNvSpPr txBox="1"/>
          <p:nvPr/>
        </p:nvSpPr>
        <p:spPr>
          <a:xfrm>
            <a:off x="582584" y="3855009"/>
            <a:ext cx="999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B050"/>
                </a:solidFill>
              </a:rPr>
              <a:t>Secret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6BCAC8-39E5-978F-88CC-49F23A858433}"/>
              </a:ext>
            </a:extLst>
          </p:cNvPr>
          <p:cNvSpPr txBox="1"/>
          <p:nvPr/>
        </p:nvSpPr>
        <p:spPr>
          <a:xfrm>
            <a:off x="531817" y="4245327"/>
            <a:ext cx="999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B050"/>
                </a:solidFill>
              </a:rPr>
              <a:t>Image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BB5928-0EB9-AB34-359B-9EB1D0A83A0E}"/>
              </a:ext>
            </a:extLst>
          </p:cNvPr>
          <p:cNvSpPr txBox="1"/>
          <p:nvPr/>
        </p:nvSpPr>
        <p:spPr>
          <a:xfrm>
            <a:off x="1007587" y="4688585"/>
            <a:ext cx="999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B050"/>
                </a:solidFill>
              </a:rPr>
              <a:t>Probe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61F5D6-4F61-1FE6-C607-8E4AE58005F7}"/>
              </a:ext>
            </a:extLst>
          </p:cNvPr>
          <p:cNvSpPr txBox="1"/>
          <p:nvPr/>
        </p:nvSpPr>
        <p:spPr>
          <a:xfrm>
            <a:off x="2723157" y="4038479"/>
            <a:ext cx="999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RBAC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8683D7-27DA-5E20-6B6A-F0F05DC12706}"/>
              </a:ext>
            </a:extLst>
          </p:cNvPr>
          <p:cNvSpPr txBox="1"/>
          <p:nvPr/>
        </p:nvSpPr>
        <p:spPr>
          <a:xfrm>
            <a:off x="2481439" y="4532809"/>
            <a:ext cx="999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B050"/>
                </a:solidFill>
              </a:rPr>
              <a:t>Env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4120DD-2D71-DC47-92B2-BBB48C6E5B28}"/>
              </a:ext>
            </a:extLst>
          </p:cNvPr>
          <p:cNvSpPr txBox="1"/>
          <p:nvPr/>
        </p:nvSpPr>
        <p:spPr>
          <a:xfrm>
            <a:off x="2103240" y="3602603"/>
            <a:ext cx="999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 err="1">
                <a:solidFill>
                  <a:srgbClr val="00B050"/>
                </a:solidFill>
              </a:rPr>
              <a:t>configmap</a:t>
            </a:r>
            <a:endParaRPr kumimoji="1" lang="en-US" altLang="zh-CN" sz="1400" b="1" dirty="0">
              <a:solidFill>
                <a:srgbClr val="00B05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5E21B5-E887-5CBE-ECC8-F380AF3F15E9}"/>
              </a:ext>
            </a:extLst>
          </p:cNvPr>
          <p:cNvSpPr txBox="1"/>
          <p:nvPr/>
        </p:nvSpPr>
        <p:spPr>
          <a:xfrm>
            <a:off x="1507108" y="13327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资源创建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9BA435-3E71-5F51-6591-1B62A99DA541}"/>
              </a:ext>
            </a:extLst>
          </p:cNvPr>
          <p:cNvSpPr txBox="1"/>
          <p:nvPr/>
        </p:nvSpPr>
        <p:spPr>
          <a:xfrm>
            <a:off x="5042788" y="13250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日常运维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284F7B-EBA8-1B02-B5BA-D8F4327F3A75}"/>
              </a:ext>
            </a:extLst>
          </p:cNvPr>
          <p:cNvSpPr txBox="1"/>
          <p:nvPr/>
        </p:nvSpPr>
        <p:spPr>
          <a:xfrm>
            <a:off x="8657579" y="133273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</a:rPr>
              <a:t>巡检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</a:rPr>
              <a:t>诊断问题</a:t>
            </a:r>
          </a:p>
        </p:txBody>
      </p:sp>
    </p:spTree>
    <p:extLst>
      <p:ext uri="{BB962C8B-B14F-4D97-AF65-F5344CB8AC3E}">
        <p14:creationId xmlns:p14="http://schemas.microsoft.com/office/powerpoint/2010/main" val="229912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401F8CB8-3B65-DC37-0746-273A7C42A8DE}"/>
              </a:ext>
            </a:extLst>
          </p:cNvPr>
          <p:cNvSpPr txBox="1"/>
          <p:nvPr/>
        </p:nvSpPr>
        <p:spPr>
          <a:xfrm>
            <a:off x="2372440" y="1438076"/>
            <a:ext cx="612538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Feel tired or hard to write YAML ?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rgbClr val="00D200"/>
                </a:solidFill>
                <a:latin typeface="Clarity City" pitchFamily="2" charset="77"/>
                <a:cs typeface="Arial" panose="020B0604020202020204" pitchFamily="34" charset="0"/>
              </a:rPr>
              <a:t>1)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Create Resources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18AB98-348B-C23A-7C39-C2883362E6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818" y="971567"/>
            <a:ext cx="2535748" cy="25298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B0B919-7B8B-5168-CEE2-C6BD49C9F5EE}"/>
              </a:ext>
            </a:extLst>
          </p:cNvPr>
          <p:cNvSpPr txBox="1"/>
          <p:nvPr/>
        </p:nvSpPr>
        <p:spPr>
          <a:xfrm>
            <a:off x="779053" y="2207903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/>
              <a:t>kubectl</a:t>
            </a:r>
            <a:r>
              <a:rPr lang="en-US" altLang="zh-CN" sz="1800" b="1" dirty="0"/>
              <a:t>-ai </a:t>
            </a:r>
          </a:p>
          <a:p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https://github.com/sozercan/kubectl-ai</a:t>
            </a:r>
            <a:endParaRPr lang="en-US" altLang="zh-CN" b="0" i="0" dirty="0">
              <a:solidFill>
                <a:schemeClr val="bg1">
                  <a:lumMod val="6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58E21-0B77-7AB4-AC75-A456553A41CE}"/>
              </a:ext>
            </a:extLst>
          </p:cNvPr>
          <p:cNvSpPr txBox="1"/>
          <p:nvPr/>
        </p:nvSpPr>
        <p:spPr>
          <a:xfrm>
            <a:off x="2175632" y="3244007"/>
            <a:ext cx="543313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reate a </a:t>
            </a:r>
            <a:r>
              <a:rPr lang="zh-CN" altLang="en-US" dirty="0">
                <a:solidFill>
                  <a:srgbClr val="002C9D"/>
                </a:solidFill>
              </a:rPr>
              <a:t>statefulset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zh-CN" altLang="en-US" dirty="0">
                <a:solidFill>
                  <a:srgbClr val="002C9D"/>
                </a:solidFill>
              </a:rPr>
              <a:t>mysql 8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 </a:t>
            </a:r>
            <a:r>
              <a:rPr lang="zh-CN" altLang="en-US" sz="1400" dirty="0">
                <a:solidFill>
                  <a:srgbClr val="002C9D"/>
                </a:solidFill>
              </a:rPr>
              <a:t>limit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1C , memory limit is 1G, QOS is guarantee.create a SQL root </a:t>
            </a:r>
            <a:r>
              <a:rPr lang="zh-CN" altLang="en-US" dirty="0">
                <a:solidFill>
                  <a:srgbClr val="002C9D"/>
                </a:solidFill>
              </a:rPr>
              <a:t>password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(1234567) as a k8s secret, </a:t>
            </a:r>
            <a:r>
              <a:rPr lang="zh-CN" altLang="en-US" dirty="0">
                <a:solidFill>
                  <a:srgbClr val="002C9D"/>
                </a:solidFill>
              </a:rPr>
              <a:t>rediness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probe set as when mysql is ready. and this statefulset uses a </a:t>
            </a:r>
            <a:r>
              <a:rPr lang="zh-CN" altLang="en-US" dirty="0">
                <a:solidFill>
                  <a:srgbClr val="002C9D"/>
                </a:solidFill>
              </a:rPr>
              <a:t>volume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1G.”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请创建一个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statefulset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限制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，内存限制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密码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1234567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放到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secret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里，设置一个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rediness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的探针，挂载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的数据卷。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bility, human, language, mind icon - Download on Iconfinder">
            <a:extLst>
              <a:ext uri="{FF2B5EF4-FFF2-40B4-BE49-F238E27FC236}">
                <a16:creationId xmlns:a16="http://schemas.microsoft.com/office/drawing/2014/main" id="{42E853C5-1A09-75BB-26C4-E3B65E6A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11" y="3466445"/>
            <a:ext cx="1466350" cy="146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6236E0-1DB9-9430-09AF-D230F28BCA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210" y="3638531"/>
            <a:ext cx="1288129" cy="1488505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88E8B31C-CDF1-42B0-9F6F-29C1DED96248}"/>
              </a:ext>
            </a:extLst>
          </p:cNvPr>
          <p:cNvSpPr/>
          <p:nvPr/>
        </p:nvSpPr>
        <p:spPr>
          <a:xfrm>
            <a:off x="1520092" y="4023553"/>
            <a:ext cx="655540" cy="718457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4EB95871-1BA4-EF5D-492F-BE6180D6A657}"/>
              </a:ext>
            </a:extLst>
          </p:cNvPr>
          <p:cNvSpPr/>
          <p:nvPr/>
        </p:nvSpPr>
        <p:spPr>
          <a:xfrm>
            <a:off x="7302583" y="3952831"/>
            <a:ext cx="655540" cy="718457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79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0500D-6373-F8BE-E1AD-C8F4D4318F2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4" name="燕尾形 3">
            <a:extLst>
              <a:ext uri="{FF2B5EF4-FFF2-40B4-BE49-F238E27FC236}">
                <a16:creationId xmlns:a16="http://schemas.microsoft.com/office/drawing/2014/main" id="{0171DB84-2182-0D90-BF33-AB38A6E0DB44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Create Resources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kubectl-ai-small">
            <a:hlinkClick r:id="" action="ppaction://media"/>
            <a:extLst>
              <a:ext uri="{FF2B5EF4-FFF2-40B4-BE49-F238E27FC236}">
                <a16:creationId xmlns:a16="http://schemas.microsoft.com/office/drawing/2014/main" id="{4D40A38A-8D2F-52D0-575A-53EE64BD8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462" y="675177"/>
            <a:ext cx="11151734" cy="61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rgbClr val="00D200"/>
                </a:solidFill>
                <a:latin typeface="Clarity City" pitchFamily="2" charset="77"/>
                <a:cs typeface="Arial" panose="020B0604020202020204" pitchFamily="34" charset="0"/>
              </a:rPr>
              <a:t>2)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Daily </a:t>
            </a:r>
          </a:p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Operation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6BFB24-DA89-CE7C-A68A-D0A6D858C7E1}"/>
              </a:ext>
            </a:extLst>
          </p:cNvPr>
          <p:cNvSpPr txBox="1"/>
          <p:nvPr/>
        </p:nvSpPr>
        <p:spPr>
          <a:xfrm>
            <a:off x="2658838" y="1192023"/>
            <a:ext cx="86396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List pods  in </a:t>
            </a:r>
            <a:r>
              <a:rPr kumimoji="1"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kube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-system namespace,  those pods with last 10 lines logs containing error keyword</a:t>
            </a:r>
          </a:p>
          <a:p>
            <a:r>
              <a:rPr kumimoji="1" lang="zh-CN" altLang="en-US" sz="1800" dirty="0">
                <a:solidFill>
                  <a:schemeClr val="bg1">
                    <a:lumMod val="75000"/>
                  </a:schemeClr>
                </a:solidFill>
              </a:rPr>
              <a:t>列出某命名空间下</a:t>
            </a:r>
            <a:r>
              <a:rPr kumimoji="1" lang="en-US" altLang="zh-CN" sz="1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kumimoji="1" lang="zh-CN" altLang="en-US" sz="1800" dirty="0">
                <a:solidFill>
                  <a:srgbClr val="0070C0"/>
                </a:solidFill>
              </a:rPr>
              <a:t>找出 “日志的后</a:t>
            </a:r>
            <a:r>
              <a:rPr kumimoji="1" lang="en-US" altLang="zh-CN" sz="1800" dirty="0">
                <a:solidFill>
                  <a:srgbClr val="0070C0"/>
                </a:solidFill>
              </a:rPr>
              <a:t>10</a:t>
            </a:r>
            <a:r>
              <a:rPr kumimoji="1" lang="zh-CN" altLang="en-US" sz="1800" dirty="0">
                <a:solidFill>
                  <a:srgbClr val="0070C0"/>
                </a:solidFill>
              </a:rPr>
              <a:t>行有</a:t>
            </a:r>
            <a:r>
              <a:rPr kumimoji="1" lang="en-US" altLang="zh-CN" sz="1800" dirty="0">
                <a:solidFill>
                  <a:srgbClr val="0070C0"/>
                </a:solidFill>
              </a:rPr>
              <a:t>error</a:t>
            </a:r>
            <a:r>
              <a:rPr kumimoji="1" lang="zh-CN" altLang="en-US" sz="1800" dirty="0">
                <a:solidFill>
                  <a:srgbClr val="0070C0"/>
                </a:solidFill>
              </a:rPr>
              <a:t>关键字”的</a:t>
            </a:r>
            <a:r>
              <a:rPr kumimoji="1" lang="en-US" altLang="zh-CN" sz="1800" dirty="0">
                <a:solidFill>
                  <a:srgbClr val="0070C0"/>
                </a:solidFill>
              </a:rPr>
              <a:t> Pod</a:t>
            </a:r>
          </a:p>
          <a:p>
            <a:endParaRPr kumimoji="1" lang="en-US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39E139-0274-4079-183B-363FD22F85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18" y="2607795"/>
            <a:ext cx="13769280" cy="41672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B955EF-5008-E18D-095B-D459F80FD258}"/>
              </a:ext>
            </a:extLst>
          </p:cNvPr>
          <p:cNvSpPr txBox="1"/>
          <p:nvPr/>
        </p:nvSpPr>
        <p:spPr>
          <a:xfrm>
            <a:off x="3813893" y="3759379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FF00"/>
                </a:solidFill>
              </a:rPr>
              <a:t>Sample Code </a:t>
            </a:r>
            <a:r>
              <a:rPr kumimoji="1" lang="zh-CN" altLang="en-US" sz="2400" dirty="0">
                <a:solidFill>
                  <a:srgbClr val="FFFF00"/>
                </a:solidFill>
              </a:rPr>
              <a:t> </a:t>
            </a:r>
            <a:r>
              <a:rPr kumimoji="1" lang="en-US" altLang="zh-CN" sz="2000" dirty="0">
                <a:solidFill>
                  <a:srgbClr val="FFFF00"/>
                </a:solidFill>
              </a:rPr>
              <a:t>as  AI Magic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658787-AA95-D6B6-1CEC-0E66F2743112}"/>
              </a:ext>
            </a:extLst>
          </p:cNvPr>
          <p:cNvSpPr txBox="1"/>
          <p:nvPr/>
        </p:nvSpPr>
        <p:spPr>
          <a:xfrm>
            <a:off x="5163782" y="4932034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>
                <a:solidFill>
                  <a:srgbClr val="00B0F0"/>
                </a:solidFill>
              </a:rPr>
              <a:t>It’s all about </a:t>
            </a:r>
            <a:r>
              <a:rPr kumimoji="1" lang="en-US" altLang="zh-CN" sz="2800" b="1" i="1" dirty="0">
                <a:solidFill>
                  <a:srgbClr val="00B0F0"/>
                </a:solidFill>
              </a:rPr>
              <a:t>Prompt Engineering </a:t>
            </a:r>
            <a:endParaRPr kumimoji="1" lang="zh-CN" altLang="en-US" sz="2800" b="1" i="1" dirty="0">
              <a:solidFill>
                <a:srgbClr val="00B0F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45EEF-AE0A-55B5-77D9-429A73AF2D2E}"/>
              </a:ext>
            </a:extLst>
          </p:cNvPr>
          <p:cNvSpPr txBox="1"/>
          <p:nvPr/>
        </p:nvSpPr>
        <p:spPr>
          <a:xfrm>
            <a:off x="7832739" y="6397076"/>
            <a:ext cx="6931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https://github.com/panpan0000/kubectl-chat</a:t>
            </a:r>
          </a:p>
        </p:txBody>
      </p:sp>
    </p:spTree>
    <p:extLst>
      <p:ext uri="{BB962C8B-B14F-4D97-AF65-F5344CB8AC3E}">
        <p14:creationId xmlns:p14="http://schemas.microsoft.com/office/powerpoint/2010/main" val="27748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4BB5AEA-432D-CDCA-32FE-2E72478B7D69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demo:</a:t>
            </a:r>
            <a:r>
              <a:rPr lang="zh-CN" altLang="en-US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chat</a:t>
            </a:r>
            <a:r>
              <a:rPr lang="zh-CN" altLang="en-US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-&gt;</a:t>
            </a:r>
            <a:r>
              <a:rPr lang="zh-CN" altLang="en-US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script</a:t>
            </a:r>
          </a:p>
        </p:txBody>
      </p:sp>
      <p:sp>
        <p:nvSpPr>
          <p:cNvPr id="4" name="燕尾形 3">
            <a:extLst>
              <a:ext uri="{FF2B5EF4-FFF2-40B4-BE49-F238E27FC236}">
                <a16:creationId xmlns:a16="http://schemas.microsoft.com/office/drawing/2014/main" id="{CBD8DC01-8A04-1DE7-155F-037354FFBEF1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Daily </a:t>
            </a:r>
          </a:p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Operation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89C792-A18A-183D-3E4A-EE24F4A1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0" y="1518388"/>
            <a:ext cx="11379570" cy="5107097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E8AF8C53-9A89-B06F-7C6C-E168C8B43B02}"/>
              </a:ext>
            </a:extLst>
          </p:cNvPr>
          <p:cNvSpPr/>
          <p:nvPr/>
        </p:nvSpPr>
        <p:spPr>
          <a:xfrm>
            <a:off x="4023168" y="1504100"/>
            <a:ext cx="8062912" cy="281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9FC08AE-24F7-820E-697C-8B8D9C8DFF0A}"/>
              </a:ext>
            </a:extLst>
          </p:cNvPr>
          <p:cNvSpPr/>
          <p:nvPr/>
        </p:nvSpPr>
        <p:spPr>
          <a:xfrm>
            <a:off x="812430" y="2193615"/>
            <a:ext cx="10086974" cy="3352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882A91-74E3-D86A-AE69-FB4A5254A8E1}"/>
              </a:ext>
            </a:extLst>
          </p:cNvPr>
          <p:cNvSpPr/>
          <p:nvPr/>
        </p:nvSpPr>
        <p:spPr>
          <a:xfrm>
            <a:off x="783854" y="3204114"/>
            <a:ext cx="3973883" cy="3025235"/>
          </a:xfrm>
          <a:prstGeom prst="roundRect">
            <a:avLst>
              <a:gd name="adj" fmla="val 670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7A9BC3-8C43-B65C-4876-1993AC407DD9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rgbClr val="FFFF00"/>
                </a:solidFill>
                <a:latin typeface="Clarity City" pitchFamily="2" charset="77"/>
                <a:cs typeface="Arial" panose="020B0604020202020204" pitchFamily="34" charset="0"/>
              </a:rPr>
              <a:t>BUT --  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LLM Hallucination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CCD12-7587-B7D3-A4C5-B5D1730B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" y="1460561"/>
            <a:ext cx="3288538" cy="2458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71117D-1664-7F2C-EE20-9420378034A4}"/>
              </a:ext>
            </a:extLst>
          </p:cNvPr>
          <p:cNvSpPr txBox="1"/>
          <p:nvPr/>
        </p:nvSpPr>
        <p:spPr>
          <a:xfrm>
            <a:off x="5393409" y="2835351"/>
            <a:ext cx="431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kubectl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logs  </a:t>
            </a:r>
            <a:r>
              <a:rPr kumimoji="1" lang="en-US" altLang="zh-CN" sz="3200" b="1" dirty="0">
                <a:solidFill>
                  <a:srgbClr val="FF0000"/>
                </a:solidFill>
              </a:rPr>
              <a:t>--grep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error</a:t>
            </a:r>
            <a:endParaRPr kumimoji="1"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90BBCB-084A-6E39-15CA-2FDF5E3CA38B}"/>
              </a:ext>
            </a:extLst>
          </p:cNvPr>
          <p:cNvSpPr txBox="1"/>
          <p:nvPr/>
        </p:nvSpPr>
        <p:spPr>
          <a:xfrm>
            <a:off x="4249116" y="1193843"/>
            <a:ext cx="4848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Q: Find pod‘s logs with error keyword</a:t>
            </a:r>
          </a:p>
          <a:p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Answer from LLM may be : </a:t>
            </a:r>
            <a:endParaRPr kumimoji="1"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爆炸形 1 6">
            <a:extLst>
              <a:ext uri="{FF2B5EF4-FFF2-40B4-BE49-F238E27FC236}">
                <a16:creationId xmlns:a16="http://schemas.microsoft.com/office/drawing/2014/main" id="{DCB0E357-8E3E-F946-0FF0-804B4703E01D}"/>
              </a:ext>
            </a:extLst>
          </p:cNvPr>
          <p:cNvSpPr/>
          <p:nvPr/>
        </p:nvSpPr>
        <p:spPr>
          <a:xfrm>
            <a:off x="10097097" y="3578465"/>
            <a:ext cx="1604613" cy="131934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2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14617E-FDC4-3910-A5DA-CDA93FBEA83B}"/>
              </a:ext>
            </a:extLst>
          </p:cNvPr>
          <p:cNvSpPr txBox="1"/>
          <p:nvPr/>
        </p:nvSpPr>
        <p:spPr>
          <a:xfrm>
            <a:off x="607661" y="3193431"/>
            <a:ext cx="18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403F"/>
                </a:solidFill>
              </a:rPr>
              <a:t>How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to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address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?</a:t>
            </a:r>
            <a:endParaRPr kumimoji="1" lang="zh-CN" altLang="en-US" dirty="0">
              <a:solidFill>
                <a:srgbClr val="00403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FC8B5-A80B-F46B-2D4F-9EFF70AC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16" y="1192023"/>
            <a:ext cx="11379570" cy="64562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7A9BC3-8C43-B65C-4876-1993AC407DD9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LLM Hallucination..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BB7F7D-27D9-F6EC-C9A8-7CF6C0B95428}"/>
              </a:ext>
            </a:extLst>
          </p:cNvPr>
          <p:cNvSpPr txBox="1"/>
          <p:nvPr/>
        </p:nvSpPr>
        <p:spPr>
          <a:xfrm>
            <a:off x="8941057" y="4946073"/>
            <a:ext cx="309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It leads to Vector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Store</a:t>
            </a:r>
            <a:r>
              <a:rPr kumimoji="1" lang="zh-CN" altLang="en-US" sz="2400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D89BF7-CBCB-0B73-F5B7-56926907B8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4" y="1862407"/>
            <a:ext cx="2402175" cy="13734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E08D41-5BDB-A886-999D-873B014D8082}"/>
              </a:ext>
            </a:extLst>
          </p:cNvPr>
          <p:cNvSpPr/>
          <p:nvPr/>
        </p:nvSpPr>
        <p:spPr>
          <a:xfrm>
            <a:off x="7404652" y="3764043"/>
            <a:ext cx="2914127" cy="276999"/>
          </a:xfrm>
          <a:custGeom>
            <a:avLst/>
            <a:gdLst>
              <a:gd name="connsiteX0" fmla="*/ 0 w 2914127"/>
              <a:gd name="connsiteY0" fmla="*/ 0 h 276999"/>
              <a:gd name="connsiteX1" fmla="*/ 553684 w 2914127"/>
              <a:gd name="connsiteY1" fmla="*/ 0 h 276999"/>
              <a:gd name="connsiteX2" fmla="*/ 1049086 w 2914127"/>
              <a:gd name="connsiteY2" fmla="*/ 0 h 276999"/>
              <a:gd name="connsiteX3" fmla="*/ 1690194 w 2914127"/>
              <a:gd name="connsiteY3" fmla="*/ 0 h 276999"/>
              <a:gd name="connsiteX4" fmla="*/ 2243878 w 2914127"/>
              <a:gd name="connsiteY4" fmla="*/ 0 h 276999"/>
              <a:gd name="connsiteX5" fmla="*/ 2914127 w 2914127"/>
              <a:gd name="connsiteY5" fmla="*/ 0 h 276999"/>
              <a:gd name="connsiteX6" fmla="*/ 2914127 w 2914127"/>
              <a:gd name="connsiteY6" fmla="*/ 276999 h 276999"/>
              <a:gd name="connsiteX7" fmla="*/ 2331302 w 2914127"/>
              <a:gd name="connsiteY7" fmla="*/ 276999 h 276999"/>
              <a:gd name="connsiteX8" fmla="*/ 1690194 w 2914127"/>
              <a:gd name="connsiteY8" fmla="*/ 276999 h 276999"/>
              <a:gd name="connsiteX9" fmla="*/ 1194792 w 2914127"/>
              <a:gd name="connsiteY9" fmla="*/ 276999 h 276999"/>
              <a:gd name="connsiteX10" fmla="*/ 611967 w 2914127"/>
              <a:gd name="connsiteY10" fmla="*/ 276999 h 276999"/>
              <a:gd name="connsiteX11" fmla="*/ 0 w 2914127"/>
              <a:gd name="connsiteY11" fmla="*/ 276999 h 276999"/>
              <a:gd name="connsiteX12" fmla="*/ 0 w 2914127"/>
              <a:gd name="connsiteY12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14127" h="276999" extrusionOk="0">
                <a:moveTo>
                  <a:pt x="0" y="0"/>
                </a:moveTo>
                <a:cubicBezTo>
                  <a:pt x="235714" y="6907"/>
                  <a:pt x="416254" y="26837"/>
                  <a:pt x="553684" y="0"/>
                </a:cubicBezTo>
                <a:cubicBezTo>
                  <a:pt x="691114" y="-26837"/>
                  <a:pt x="801529" y="12147"/>
                  <a:pt x="1049086" y="0"/>
                </a:cubicBezTo>
                <a:cubicBezTo>
                  <a:pt x="1296643" y="-12147"/>
                  <a:pt x="1495843" y="5062"/>
                  <a:pt x="1690194" y="0"/>
                </a:cubicBezTo>
                <a:cubicBezTo>
                  <a:pt x="1884545" y="-5062"/>
                  <a:pt x="1994150" y="-23972"/>
                  <a:pt x="2243878" y="0"/>
                </a:cubicBezTo>
                <a:cubicBezTo>
                  <a:pt x="2493606" y="23972"/>
                  <a:pt x="2693042" y="18935"/>
                  <a:pt x="2914127" y="0"/>
                </a:cubicBezTo>
                <a:cubicBezTo>
                  <a:pt x="2919817" y="80499"/>
                  <a:pt x="2911979" y="141651"/>
                  <a:pt x="2914127" y="276999"/>
                </a:cubicBezTo>
                <a:cubicBezTo>
                  <a:pt x="2690594" y="266829"/>
                  <a:pt x="2587214" y="250868"/>
                  <a:pt x="2331302" y="276999"/>
                </a:cubicBezTo>
                <a:cubicBezTo>
                  <a:pt x="2075390" y="303130"/>
                  <a:pt x="1879487" y="286784"/>
                  <a:pt x="1690194" y="276999"/>
                </a:cubicBezTo>
                <a:cubicBezTo>
                  <a:pt x="1500901" y="267214"/>
                  <a:pt x="1335469" y="274206"/>
                  <a:pt x="1194792" y="276999"/>
                </a:cubicBezTo>
                <a:cubicBezTo>
                  <a:pt x="1054115" y="279792"/>
                  <a:pt x="828458" y="249110"/>
                  <a:pt x="611967" y="276999"/>
                </a:cubicBezTo>
                <a:cubicBezTo>
                  <a:pt x="395476" y="304888"/>
                  <a:pt x="249706" y="297941"/>
                  <a:pt x="0" y="276999"/>
                </a:cubicBezTo>
                <a:cubicBezTo>
                  <a:pt x="-6186" y="143131"/>
                  <a:pt x="789" y="13436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8DCC8D-F58D-9A9B-F96B-BB1439FD67DC}"/>
              </a:ext>
            </a:extLst>
          </p:cNvPr>
          <p:cNvSpPr txBox="1"/>
          <p:nvPr/>
        </p:nvSpPr>
        <p:spPr>
          <a:xfrm>
            <a:off x="0" y="5510995"/>
            <a:ext cx="6900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Code in </a:t>
            </a:r>
          </a:p>
          <a:p>
            <a:r>
              <a:rPr lang="zh-CN" altLang="en-US" sz="1200" dirty="0"/>
              <a:t>https://github.com/panpan0000/kubectl-chat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83F42-B40E-61ED-6902-78D4BD6D736D}"/>
              </a:ext>
            </a:extLst>
          </p:cNvPr>
          <p:cNvSpPr txBox="1"/>
          <p:nvPr/>
        </p:nvSpPr>
        <p:spPr>
          <a:xfrm>
            <a:off x="505611" y="3466016"/>
            <a:ext cx="22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403F"/>
                </a:solidFill>
              </a:rPr>
              <a:t>More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Prior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knowledge</a:t>
            </a:r>
            <a:endParaRPr kumimoji="1" lang="zh-CN" altLang="en-US" dirty="0">
              <a:solidFill>
                <a:srgbClr val="0040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23450</TotalTime>
  <Words>1743</Words>
  <Application>Microsoft Macintosh PowerPoint</Application>
  <PresentationFormat>宽屏</PresentationFormat>
  <Paragraphs>218</Paragraphs>
  <Slides>21</Slides>
  <Notes>21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等线</vt:lpstr>
      <vt:lpstr>等线</vt:lpstr>
      <vt:lpstr>Clarity City</vt:lpstr>
      <vt:lpstr>Google Sans</vt:lpstr>
      <vt:lpstr>neuton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Peter Pan</cp:lastModifiedBy>
  <cp:revision>218</cp:revision>
  <dcterms:created xsi:type="dcterms:W3CDTF">2019-07-29T21:37:05Z</dcterms:created>
  <dcterms:modified xsi:type="dcterms:W3CDTF">2023-09-26T12:56:47Z</dcterms:modified>
</cp:coreProperties>
</file>